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6" r:id="rId1"/>
  </p:sldMasterIdLst>
  <p:notesMasterIdLst>
    <p:notesMasterId r:id="rId23"/>
  </p:notesMasterIdLst>
  <p:sldIdLst>
    <p:sldId id="256" r:id="rId2"/>
    <p:sldId id="406" r:id="rId3"/>
    <p:sldId id="426" r:id="rId4"/>
    <p:sldId id="427" r:id="rId5"/>
    <p:sldId id="445" r:id="rId6"/>
    <p:sldId id="443" r:id="rId7"/>
    <p:sldId id="444" r:id="rId8"/>
    <p:sldId id="447" r:id="rId9"/>
    <p:sldId id="448" r:id="rId10"/>
    <p:sldId id="449" r:id="rId11"/>
    <p:sldId id="450" r:id="rId12"/>
    <p:sldId id="454" r:id="rId13"/>
    <p:sldId id="437" r:id="rId14"/>
    <p:sldId id="439" r:id="rId15"/>
    <p:sldId id="457" r:id="rId16"/>
    <p:sldId id="440" r:id="rId17"/>
    <p:sldId id="441" r:id="rId18"/>
    <p:sldId id="455" r:id="rId19"/>
    <p:sldId id="442" r:id="rId20"/>
    <p:sldId id="424" r:id="rId21"/>
    <p:sldId id="34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FBBB93-2B13-4ED4-B5D1-C354AE039079}">
          <p14:sldIdLst>
            <p14:sldId id="256"/>
            <p14:sldId id="406"/>
            <p14:sldId id="426"/>
            <p14:sldId id="427"/>
            <p14:sldId id="445"/>
            <p14:sldId id="443"/>
            <p14:sldId id="444"/>
            <p14:sldId id="447"/>
            <p14:sldId id="448"/>
            <p14:sldId id="449"/>
            <p14:sldId id="450"/>
            <p14:sldId id="454"/>
            <p14:sldId id="437"/>
            <p14:sldId id="439"/>
            <p14:sldId id="457"/>
            <p14:sldId id="440"/>
            <p14:sldId id="441"/>
            <p14:sldId id="455"/>
            <p14:sldId id="442"/>
            <p14:sldId id="424"/>
          </p14:sldIdLst>
        </p14:section>
        <p14:section name="Untitled Section" id="{85434B05-EE08-4C61-898C-D914DA9A887A}">
          <p14:sldIdLst>
            <p14:sldId id="34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29" autoAdjust="0"/>
  </p:normalViewPr>
  <p:slideViewPr>
    <p:cSldViewPr>
      <p:cViewPr>
        <p:scale>
          <a:sx n="89" d="100"/>
          <a:sy n="89" d="100"/>
        </p:scale>
        <p:origin x="-227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48768-1CBA-4E46-89D7-A358C8BFC2BB}"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4750D-1E9B-47D1-A001-511DC70CC681}" type="slidenum">
              <a:rPr lang="en-US" smtClean="0"/>
              <a:t>‹#›</a:t>
            </a:fld>
            <a:endParaRPr lang="en-US"/>
          </a:p>
        </p:txBody>
      </p:sp>
    </p:spTree>
    <p:extLst>
      <p:ext uri="{BB962C8B-B14F-4D97-AF65-F5344CB8AC3E}">
        <p14:creationId xmlns:p14="http://schemas.microsoft.com/office/powerpoint/2010/main" val="71365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are born knowing what they would like</a:t>
            </a:r>
            <a:r>
              <a:rPr lang="en-US" baseline="0" dirty="0" smtClean="0"/>
              <a:t> to do and others don’t have a clue. A good way to find out is to become a Career Investigator!</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3</a:t>
            </a:fld>
            <a:endParaRPr lang="en-US"/>
          </a:p>
        </p:txBody>
      </p:sp>
    </p:spTree>
    <p:extLst>
      <p:ext uri="{BB962C8B-B14F-4D97-AF65-F5344CB8AC3E}">
        <p14:creationId xmlns:p14="http://schemas.microsoft.com/office/powerpoint/2010/main" val="265245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get into the type of job you would like.</a:t>
            </a:r>
          </a:p>
          <a:p>
            <a:endParaRPr lang="en-US" dirty="0" smtClean="0"/>
          </a:p>
          <a:p>
            <a:pPr marL="171450" indent="-171450">
              <a:buFont typeface="Arial" panose="020B0604020202020204" pitchFamily="34" charset="0"/>
              <a:buChar char="•"/>
            </a:pPr>
            <a:r>
              <a:rPr lang="en-US" dirty="0" smtClean="0"/>
              <a:t>Certificates and Diplomas can be undertaken at </a:t>
            </a:r>
            <a:r>
              <a:rPr lang="en-US" dirty="0" err="1" smtClean="0"/>
              <a:t>Tafe</a:t>
            </a:r>
            <a:r>
              <a:rPr lang="en-US" baseline="0" dirty="0" smtClean="0"/>
              <a:t> institutes</a:t>
            </a:r>
            <a:r>
              <a:rPr lang="en-US" dirty="0" smtClean="0"/>
              <a:t> and can get you</a:t>
            </a:r>
            <a:r>
              <a:rPr lang="en-US" baseline="0" dirty="0" smtClean="0"/>
              <a:t> into the workforce faster than a degree.</a:t>
            </a:r>
          </a:p>
          <a:p>
            <a:pPr marL="171450" indent="-171450">
              <a:buFont typeface="Arial" panose="020B0604020202020204" pitchFamily="34" charset="0"/>
              <a:buChar char="•"/>
            </a:pPr>
            <a:r>
              <a:rPr lang="en-US" baseline="0" dirty="0" smtClean="0"/>
              <a:t>They generally require less study, have a workplacement component or are part of a paid apprenticeship.</a:t>
            </a:r>
          </a:p>
          <a:p>
            <a:pPr marL="171450" indent="-171450">
              <a:buFont typeface="Arial" panose="020B0604020202020204" pitchFamily="34" charset="0"/>
              <a:buChar char="•"/>
            </a:pPr>
            <a:r>
              <a:rPr lang="en-US" baseline="0" dirty="0" smtClean="0"/>
              <a:t>People who do certificate and Diploma courses can start earning money faster and gain industry experience. If they want to they can continue studying at higher levels whilst working or enter a pathway into a higher education course, you may have even obtain credit for your </a:t>
            </a:r>
            <a:r>
              <a:rPr lang="en-US" baseline="0" dirty="0" err="1" smtClean="0"/>
              <a:t>Adv</a:t>
            </a:r>
            <a:r>
              <a:rPr lang="en-US" baseline="0" dirty="0" smtClean="0"/>
              <a:t> Diploma as </a:t>
            </a:r>
            <a:r>
              <a:rPr lang="en-US" baseline="0" dirty="0" err="1" smtClean="0"/>
              <a:t>Tafes</a:t>
            </a:r>
            <a:r>
              <a:rPr lang="en-US" baseline="0" dirty="0" smtClean="0"/>
              <a:t> have pathway arrangements with specific universities for this level of course.</a:t>
            </a:r>
          </a:p>
          <a:p>
            <a:pPr marL="171450" indent="-171450">
              <a:buFont typeface="Arial" panose="020B0604020202020204" pitchFamily="34" charset="0"/>
              <a:buChar char="•"/>
            </a:pPr>
            <a:r>
              <a:rPr lang="en-US" baseline="0" dirty="0" smtClean="0"/>
              <a:t>Did you know that quite a few TAFES have their own higher Ed course  - Bachelor &amp; Post Grad courses  – Advantages: smaller class groups, more </a:t>
            </a:r>
            <a:r>
              <a:rPr lang="en-US" baseline="0" dirty="0" err="1" smtClean="0"/>
              <a:t>personalised</a:t>
            </a:r>
            <a:r>
              <a:rPr lang="en-US" baseline="0" dirty="0" smtClean="0"/>
              <a:t> attention and vocationally focused</a:t>
            </a:r>
          </a:p>
          <a:p>
            <a:pPr marL="171450" indent="-171450">
              <a:buFont typeface="Arial" panose="020B0604020202020204" pitchFamily="34" charset="0"/>
              <a:buChar char="•"/>
            </a:pPr>
            <a:r>
              <a:rPr lang="en-US" baseline="0" dirty="0" smtClean="0"/>
              <a:t>Voluntary work and student placement are great ways to test an industry, gain experience and get references to put on your resume.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How is Tafe different to University?</a:t>
            </a:r>
          </a:p>
          <a:p>
            <a:pPr marL="0" indent="0">
              <a:buFont typeface="Arial" panose="020B0604020202020204" pitchFamily="34" charset="0"/>
              <a:buNone/>
            </a:pPr>
            <a:endParaRPr lang="en-US" baseline="0" dirty="0" smtClean="0"/>
          </a:p>
          <a:p>
            <a:r>
              <a:rPr lang="en-US" sz="1200" b="0" i="0" kern="1200" dirty="0" smtClean="0">
                <a:solidFill>
                  <a:schemeClr val="tx1"/>
                </a:solidFill>
                <a:effectLst/>
                <a:latin typeface="+mn-lt"/>
                <a:ea typeface="+mn-ea"/>
                <a:cs typeface="+mn-cs"/>
              </a:rPr>
              <a:t>University study is very research-based and focused on learning the theory behind the practical knowledge, whereas TAFE offers more practical skills, getting you out in industry and often learning on-the-job (with an apprenticeship, for example).</a:t>
            </a:r>
          </a:p>
          <a:p>
            <a:r>
              <a:rPr lang="en-US" sz="1200" b="0" i="0" kern="1200" dirty="0" smtClean="0">
                <a:solidFill>
                  <a:schemeClr val="tx1"/>
                </a:solidFill>
                <a:effectLst/>
                <a:latin typeface="+mn-lt"/>
                <a:ea typeface="+mn-ea"/>
                <a:cs typeface="+mn-cs"/>
              </a:rPr>
              <a:t>If you are deciding which is best for you, think about what you want to get out of the education experience and also think about your learning style. If you love jumping into a library and reading, discussing ideas and theory, then university will suit you. If you need to be more hands-on and like to do things in order to learn about them (what is called </a:t>
            </a:r>
            <a:r>
              <a:rPr lang="en-US" sz="1200" b="0" i="0" kern="1200" dirty="0" err="1" smtClean="0">
                <a:solidFill>
                  <a:schemeClr val="tx1"/>
                </a:solidFill>
                <a:effectLst/>
                <a:latin typeface="+mn-lt"/>
                <a:ea typeface="+mn-ea"/>
                <a:cs typeface="+mn-cs"/>
              </a:rPr>
              <a:t>kinaesthetic</a:t>
            </a:r>
            <a:r>
              <a:rPr lang="en-US" sz="1200" b="0" i="0" kern="1200" dirty="0" smtClean="0">
                <a:solidFill>
                  <a:schemeClr val="tx1"/>
                </a:solidFill>
                <a:effectLst/>
                <a:latin typeface="+mn-lt"/>
                <a:ea typeface="+mn-ea"/>
                <a:cs typeface="+mn-cs"/>
              </a:rPr>
              <a:t> learning), then you will get more out of TAFE.</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TAFE qualifications can also vary from certificates and diplomas which you undertake when completing apprenticeships (these will get you on the track for a career as a mechanic, carpenter, electrician, hairdresser or baker to name a few) or traineeships (in accounting, aged care, building and construction, dental assisting, logistics and tourism, for example).</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19</a:t>
            </a:fld>
            <a:endParaRPr lang="en-US"/>
          </a:p>
        </p:txBody>
      </p:sp>
    </p:spTree>
    <p:extLst>
      <p:ext uri="{BB962C8B-B14F-4D97-AF65-F5344CB8AC3E}">
        <p14:creationId xmlns:p14="http://schemas.microsoft.com/office/powerpoint/2010/main" val="383618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20</a:t>
            </a:fld>
            <a:endParaRPr lang="en-US"/>
          </a:p>
        </p:txBody>
      </p:sp>
    </p:spTree>
    <p:extLst>
      <p:ext uri="{BB962C8B-B14F-4D97-AF65-F5344CB8AC3E}">
        <p14:creationId xmlns:p14="http://schemas.microsoft.com/office/powerpoint/2010/main" val="16570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great ways to investigate</a:t>
            </a:r>
            <a:r>
              <a:rPr lang="en-US" baseline="0" dirty="0" smtClean="0"/>
              <a:t> careers that you may enjoy.</a:t>
            </a:r>
            <a:r>
              <a:rPr lang="en-US" dirty="0" smtClean="0"/>
              <a:t> </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4</a:t>
            </a:fld>
            <a:endParaRPr lang="en-US" dirty="0"/>
          </a:p>
        </p:txBody>
      </p:sp>
    </p:spTree>
    <p:extLst>
      <p:ext uri="{BB962C8B-B14F-4D97-AF65-F5344CB8AC3E}">
        <p14:creationId xmlns:p14="http://schemas.microsoft.com/office/powerpoint/2010/main" val="303060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people can probably identify with an area that they have more passion or flair for – like some of these areas and jobs.</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5</a:t>
            </a:fld>
            <a:endParaRPr lang="en-US"/>
          </a:p>
        </p:txBody>
      </p:sp>
    </p:spTree>
    <p:extLst>
      <p:ext uri="{BB962C8B-B14F-4D97-AF65-F5344CB8AC3E}">
        <p14:creationId xmlns:p14="http://schemas.microsoft.com/office/powerpoint/2010/main" val="139553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6</a:t>
            </a:fld>
            <a:endParaRPr lang="en-US"/>
          </a:p>
        </p:txBody>
      </p:sp>
    </p:spTree>
    <p:extLst>
      <p:ext uri="{BB962C8B-B14F-4D97-AF65-F5344CB8AC3E}">
        <p14:creationId xmlns:p14="http://schemas.microsoft.com/office/powerpoint/2010/main" val="112945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keep up with what is happening with jobs – because unfortunately with technology and offshoring some jobs can get taken over by a machine or moved to a country with cheaper labour costs.</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13</a:t>
            </a:fld>
            <a:endParaRPr lang="en-US"/>
          </a:p>
        </p:txBody>
      </p:sp>
    </p:spTree>
    <p:extLst>
      <p:ext uri="{BB962C8B-B14F-4D97-AF65-F5344CB8AC3E}">
        <p14:creationId xmlns:p14="http://schemas.microsoft.com/office/powerpoint/2010/main" val="50973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Cyber Security is an area set to grow this is about protecting computers, data and systems from attack by unlawful users or viruses. You might have heard</a:t>
            </a:r>
            <a:r>
              <a:rPr lang="en-US" baseline="0" dirty="0" smtClean="0"/>
              <a:t> about big govt databases being hacked. Banks, defense forces are always having to have high security measures. </a:t>
            </a:r>
            <a:r>
              <a:rPr lang="en-US" dirty="0" smtClean="0"/>
              <a:t>Cyber security is an area set to grow very rapidly in the next few years. Remember Census night.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3D</a:t>
            </a:r>
            <a:r>
              <a:rPr lang="en-US" baseline="0" dirty="0" smtClean="0"/>
              <a:t> printing is also on the increase and effects a whole range of existing business such as dental labs, it is being used to produce a whole range of areas of production from making dental plates, prosthetics, food, plumbing equipment etc. People will need to understand about design in their areas of work as well as there will be the need for technicians who can build design and operate this equipment.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​​​​​​​​​​​​​​​​​​Biosecurity is a critical part of the government's efforts to prevent, respond to and recover from pests and diseases that threaten the economy and env​ironment.</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smtClean="0">
                <a:solidFill>
                  <a:schemeClr val="tx1"/>
                </a:solidFill>
                <a:effectLst/>
                <a:latin typeface="+mn-lt"/>
                <a:ea typeface="+mn-ea"/>
                <a:cs typeface="+mn-cs"/>
              </a:rPr>
              <a:t>Airtasker</a:t>
            </a:r>
            <a:r>
              <a:rPr lang="en-US" sz="1200" b="0" i="0" kern="1200" dirty="0" smtClean="0">
                <a:solidFill>
                  <a:schemeClr val="tx1"/>
                </a:solidFill>
                <a:effectLst/>
                <a:latin typeface="+mn-lt"/>
                <a:ea typeface="+mn-ea"/>
                <a:cs typeface="+mn-cs"/>
              </a:rPr>
              <a:t>, Air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bnb</a:t>
            </a:r>
            <a:r>
              <a:rPr lang="en-US" sz="1200" b="0" i="0" kern="1200" baseline="0" dirty="0" smtClean="0">
                <a:solidFill>
                  <a:schemeClr val="tx1"/>
                </a:solidFill>
                <a:effectLst/>
                <a:latin typeface="+mn-lt"/>
                <a:ea typeface="+mn-ea"/>
                <a:cs typeface="+mn-cs"/>
              </a:rPr>
              <a:t>, Uber have created new ways to earn money using a computer or smartphone.</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14</a:t>
            </a:fld>
            <a:endParaRPr lang="en-US" dirty="0"/>
          </a:p>
        </p:txBody>
      </p:sp>
    </p:spTree>
    <p:extLst>
      <p:ext uri="{BB962C8B-B14F-4D97-AF65-F5344CB8AC3E}">
        <p14:creationId xmlns:p14="http://schemas.microsoft.com/office/powerpoint/2010/main" val="59204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Since Technology is</a:t>
            </a:r>
            <a:r>
              <a:rPr lang="en-US" baseline="0" dirty="0" smtClean="0"/>
              <a:t> always increasing, the need for people to design, repair and maintain equipment are areas which are destined to have high growth.</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15</a:t>
            </a:fld>
            <a:endParaRPr lang="en-US"/>
          </a:p>
        </p:txBody>
      </p:sp>
    </p:spTree>
    <p:extLst>
      <p:ext uri="{BB962C8B-B14F-4D97-AF65-F5344CB8AC3E}">
        <p14:creationId xmlns:p14="http://schemas.microsoft.com/office/powerpoint/2010/main" val="145697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these jobs are learnt at either a certificate, diploma, apprentice, traineeship or on the job learning.</a:t>
            </a:r>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17</a:t>
            </a:fld>
            <a:endParaRPr lang="en-US" dirty="0"/>
          </a:p>
        </p:txBody>
      </p:sp>
    </p:spTree>
    <p:extLst>
      <p:ext uri="{BB962C8B-B14F-4D97-AF65-F5344CB8AC3E}">
        <p14:creationId xmlns:p14="http://schemas.microsoft.com/office/powerpoint/2010/main" val="1873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4750D-1E9B-47D1-A001-511DC70CC681}" type="slidenum">
              <a:rPr lang="en-US" smtClean="0"/>
              <a:t>18</a:t>
            </a:fld>
            <a:endParaRPr lang="en-US"/>
          </a:p>
        </p:txBody>
      </p:sp>
    </p:spTree>
    <p:extLst>
      <p:ext uri="{BB962C8B-B14F-4D97-AF65-F5344CB8AC3E}">
        <p14:creationId xmlns:p14="http://schemas.microsoft.com/office/powerpoint/2010/main" val="85772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4F15F-CCC6-404A-817D-9CDC3F591E9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68217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4F15F-CCC6-404A-817D-9CDC3F591E9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32555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4F15F-CCC6-404A-817D-9CDC3F591E9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181350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4F15F-CCC6-404A-817D-9CDC3F591E9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314554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4F15F-CCC6-404A-817D-9CDC3F591E9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214885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4F15F-CCC6-404A-817D-9CDC3F591E9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31883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4F15F-CCC6-404A-817D-9CDC3F591E9E}"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34157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4F15F-CCC6-404A-817D-9CDC3F591E9E}"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57373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4F15F-CCC6-404A-817D-9CDC3F591E9E}"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159855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4F15F-CCC6-404A-817D-9CDC3F591E9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325515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4F15F-CCC6-404A-817D-9CDC3F591E9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C168-679D-485E-BD7B-0CED820E84FA}" type="slidenum">
              <a:rPr lang="en-US" smtClean="0"/>
              <a:t>‹#›</a:t>
            </a:fld>
            <a:endParaRPr lang="en-US"/>
          </a:p>
        </p:txBody>
      </p:sp>
    </p:spTree>
    <p:extLst>
      <p:ext uri="{BB962C8B-B14F-4D97-AF65-F5344CB8AC3E}">
        <p14:creationId xmlns:p14="http://schemas.microsoft.com/office/powerpoint/2010/main" val="111401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4F15F-CCC6-404A-817D-9CDC3F591E9E}" type="datetimeFigureOut">
              <a:rPr lang="en-US" smtClean="0"/>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EC168-679D-485E-BD7B-0CED820E84FA}" type="slidenum">
              <a:rPr lang="en-US" smtClean="0"/>
              <a:t>‹#›</a:t>
            </a:fld>
            <a:endParaRPr lang="en-US"/>
          </a:p>
        </p:txBody>
      </p:sp>
    </p:spTree>
    <p:extLst>
      <p:ext uri="{BB962C8B-B14F-4D97-AF65-F5344CB8AC3E}">
        <p14:creationId xmlns:p14="http://schemas.microsoft.com/office/powerpoint/2010/main" val="2164566578"/>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remingtoncollege.edu/uploadedImages/Programs/ElectronicTechnology/electronics-" TargetMode="Externa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1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joboutlook.gov.au/occupation.aspx?search=alpha&amp;tab=prospects&amp;cluster=&amp;code=422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joboutlook.gov.au/alpha.asp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govolunteer.com.au/volunteering/in-melbourne-vic-3000?keyword=couns&amp;radius=40" TargetMode="External"/><Relationship Id="rId4" Type="http://schemas.openxmlformats.org/officeDocument/2006/relationships/hyperlink" Target="http://www.skills.vic.gov.au/victorianskillsgateway/Pages/Home.aspx?Redirect=1#/SitePages/Home.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AJC.CBD@boxhill.edu.au"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mailto:SAJC.Lilydale@boxhill.edu.au" TargetMode="External"/><Relationship Id="rId4" Type="http://schemas.openxmlformats.org/officeDocument/2006/relationships/hyperlink" Target="mailto:SAJC.Elgar@boxhill.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 y="-1094037"/>
            <a:ext cx="9085589" cy="5945004"/>
          </a:xfrm>
          <a:prstGeom prst="rect">
            <a:avLst/>
          </a:prstGeom>
        </p:spPr>
      </p:pic>
      <p:sp>
        <p:nvSpPr>
          <p:cNvPr id="5" name="TextBox 4"/>
          <p:cNvSpPr txBox="1"/>
          <p:nvPr/>
        </p:nvSpPr>
        <p:spPr>
          <a:xfrm>
            <a:off x="3474570" y="1139801"/>
            <a:ext cx="2133600" cy="1015663"/>
          </a:xfrm>
          <a:prstGeom prst="rect">
            <a:avLst/>
          </a:prstGeom>
          <a:noFill/>
        </p:spPr>
        <p:txBody>
          <a:bodyPr wrap="square" rtlCol="0">
            <a:spAutoFit/>
          </a:bodyPr>
          <a:lstStyle/>
          <a:p>
            <a:r>
              <a:rPr lang="en-US" sz="3000" dirty="0" smtClean="0">
                <a:latin typeface="Century Schoolbook" panose="02040604050505020304" pitchFamily="18" charset="0"/>
              </a:rPr>
              <a:t>Career Planning</a:t>
            </a:r>
            <a:endParaRPr lang="en-US" sz="3000" dirty="0">
              <a:latin typeface="Century Schoolbook" panose="02040604050505020304" pitchFamily="18" charset="0"/>
            </a:endParaRPr>
          </a:p>
        </p:txBody>
      </p:sp>
      <p:sp>
        <p:nvSpPr>
          <p:cNvPr id="6" name="TextBox 5"/>
          <p:cNvSpPr txBox="1"/>
          <p:nvPr/>
        </p:nvSpPr>
        <p:spPr>
          <a:xfrm>
            <a:off x="854565" y="4148395"/>
            <a:ext cx="82296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Pathways to your career</a:t>
            </a:r>
            <a:endParaRPr lang="en-US" sz="3200" dirty="0">
              <a:latin typeface="Arial Rounded MT Bold" panose="020F0704030504030204" pitchFamily="34" charset="0"/>
            </a:endParaRPr>
          </a:p>
        </p:txBody>
      </p:sp>
      <p:pic>
        <p:nvPicPr>
          <p:cNvPr id="8" name="Picture 1" descr="EDS_SV lock up CMYK 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473" y="5029200"/>
            <a:ext cx="5334000" cy="111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40043" y="6335903"/>
            <a:ext cx="4907430" cy="246221"/>
          </a:xfrm>
          <a:prstGeom prst="rect">
            <a:avLst/>
          </a:prstGeom>
          <a:noFill/>
        </p:spPr>
        <p:txBody>
          <a:bodyPr wrap="square" rtlCol="0">
            <a:spAutoFit/>
          </a:bodyPr>
          <a:lstStyle/>
          <a:p>
            <a:r>
              <a:rPr lang="en-AU" sz="1000" b="1" dirty="0">
                <a:solidFill>
                  <a:schemeClr val="accent2"/>
                </a:solidFill>
              </a:rPr>
              <a:t>Box Hill </a:t>
            </a:r>
            <a:r>
              <a:rPr lang="en-AU" sz="1000" b="1" dirty="0" smtClean="0">
                <a:solidFill>
                  <a:schemeClr val="accent2"/>
                </a:solidFill>
              </a:rPr>
              <a:t>Institute's Skills </a:t>
            </a:r>
            <a:r>
              <a:rPr lang="en-AU" sz="1000" b="1" dirty="0">
                <a:solidFill>
                  <a:schemeClr val="accent2"/>
                </a:solidFill>
              </a:rPr>
              <a:t>and Jobs Centres were supported </a:t>
            </a:r>
            <a:r>
              <a:rPr lang="en-AU" sz="1000" b="1" dirty="0" smtClean="0">
                <a:solidFill>
                  <a:schemeClr val="accent2"/>
                </a:solidFill>
              </a:rPr>
              <a:t>by the Victorian Government</a:t>
            </a:r>
            <a:endParaRPr lang="en-AU" sz="1000" b="1" dirty="0">
              <a:solidFill>
                <a:schemeClr val="accent2"/>
              </a:solidFill>
            </a:endParaRPr>
          </a:p>
        </p:txBody>
      </p:sp>
    </p:spTree>
    <p:extLst>
      <p:ext uri="{BB962C8B-B14F-4D97-AF65-F5344CB8AC3E}">
        <p14:creationId xmlns:p14="http://schemas.microsoft.com/office/powerpoint/2010/main" val="343943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57199" y="616758"/>
            <a:ext cx="1512000" cy="1080000"/>
          </a:xfrm>
          <a:prstGeom prst="rect">
            <a:avLst/>
          </a:prstGeom>
          <a:noFill/>
          <a:ln>
            <a:noFill/>
          </a:ln>
          <a:extLst/>
        </p:spPr>
      </p:pic>
      <p:sp>
        <p:nvSpPr>
          <p:cNvPr id="3" name="Rectangle 2"/>
          <p:cNvSpPr>
            <a:spLocks noChangeArrowheads="1"/>
          </p:cNvSpPr>
          <p:nvPr/>
        </p:nvSpPr>
        <p:spPr bwMode="auto">
          <a:xfrm>
            <a:off x="2438400" y="182434"/>
            <a:ext cx="41899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400" b="1" dirty="0">
              <a:solidFill>
                <a:srgbClr val="000000"/>
              </a:solidFill>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Nothing wrong with a desk job!!!!!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658906" y="639844"/>
            <a:ext cx="662873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endParaRPr kumimoji="0" lang="en-US" alt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3" eaLnBrk="0" hangingPunct="0">
              <a:lnSpc>
                <a:spcPct val="150000"/>
              </a:lnSpc>
            </a:pPr>
            <a:r>
              <a:rPr lang="en-US" altLang="en-US" sz="1600" b="1" dirty="0" smtClean="0">
                <a:solidFill>
                  <a:schemeClr val="accent3">
                    <a:lumMod val="75000"/>
                  </a:schemeClr>
                </a:solidFill>
                <a:ea typeface="Times New Roman" pitchFamily="18" charset="0"/>
              </a:rPr>
              <a:t>Do you: </a:t>
            </a:r>
          </a:p>
          <a:p>
            <a:pPr eaLnBrk="0" hangingPunct="0">
              <a:lnSpc>
                <a:spcPct val="150000"/>
              </a:lnSpc>
            </a:pPr>
            <a:endParaRPr lang="en-US" sz="1000" i="1" dirty="0" smtClean="0">
              <a:solidFill>
                <a:schemeClr val="bg1">
                  <a:lumMod val="75000"/>
                </a:schemeClr>
              </a:solidFill>
            </a:endParaRPr>
          </a:p>
          <a:p>
            <a:pPr eaLnBrk="0" hangingPunct="0">
              <a:lnSpc>
                <a:spcPct val="150000"/>
              </a:lnSpc>
            </a:pPr>
            <a:r>
              <a:rPr lang="en-US" sz="800" i="1" dirty="0" smtClean="0">
                <a:solidFill>
                  <a:schemeClr val="bg1">
                    <a:lumMod val="75000"/>
                  </a:schemeClr>
                </a:solidFill>
              </a:rPr>
              <a:t>Pictures </a:t>
            </a:r>
            <a:r>
              <a:rPr lang="en-US" sz="800" i="1" dirty="0">
                <a:solidFill>
                  <a:schemeClr val="bg1">
                    <a:lumMod val="75000"/>
                  </a:schemeClr>
                </a:solidFill>
              </a:rPr>
              <a:t>courtesy of Google images</a:t>
            </a:r>
          </a:p>
          <a:p>
            <a:pPr marL="0" marR="0" lvl="0" indent="0" algn="l" defTabSz="914400" rtl="0" eaLnBrk="0" fontAlgn="base" latinLnBrk="0" hangingPunct="0">
              <a:lnSpc>
                <a:spcPct val="150000"/>
              </a:lnSpc>
              <a:spcBef>
                <a:spcPct val="0"/>
              </a:spcBef>
              <a:spcAft>
                <a:spcPct val="0"/>
              </a:spcAft>
              <a:buClrTx/>
              <a:buSzTx/>
              <a:tabLst>
                <a:tab pos="457200" algn="l"/>
              </a:tabLst>
            </a:pPr>
            <a:endParaRPr lang="en-US" altLang="en-US" sz="1400" dirty="0">
              <a:solidFill>
                <a:srgbClr val="000000"/>
              </a:solidFill>
              <a:ea typeface="Times New Roman" pitchFamily="18"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Feel like you have fantastic customer service skills and experience?</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Love numbers?</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Enjoy the challenge that computers can pose?</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Feel you can handle certain levels of stress?</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Have fantastic communication skills?</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Like to organise, organise, organise?</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1" fontAlgn="base" latinLnBrk="0" hangingPunct="1">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Want to earn whilst not going anywhere?</a:t>
            </a:r>
            <a:endPar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ü"/>
              <a:tabLst>
                <a:tab pos="457200" algn="l"/>
              </a:tabLst>
            </a:pPr>
            <a:r>
              <a:rPr kumimoji="0" lang="en-US" alt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Like to have fun in a busy industry?</a:t>
            </a:r>
          </a:p>
          <a:p>
            <a:pPr marL="0" marR="0" lvl="0" indent="0" algn="l" defTabSz="914400" rtl="0" eaLnBrk="0" fontAlgn="base" latinLnBrk="0" hangingPunct="0">
              <a:lnSpc>
                <a:spcPct val="100000"/>
              </a:lnSpc>
              <a:spcBef>
                <a:spcPct val="0"/>
              </a:spcBef>
              <a:spcAft>
                <a:spcPct val="0"/>
              </a:spcAft>
              <a:buClrTx/>
              <a:buSzTx/>
              <a:tabLst>
                <a:tab pos="457200" algn="l"/>
              </a:tabLst>
            </a:pPr>
            <a:endParaRPr lang="en-US" altLang="en-US" sz="1400" dirty="0">
              <a:solidFill>
                <a:srgbClr val="000000"/>
              </a:solidFill>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altLang="en-US" sz="1600" b="1" i="0" u="none"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rPr>
              <a:t>Consider: </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Administration,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Accounting,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Cyber Security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en-US" sz="1400" b="1" u="none" dirty="0" smtClean="0">
                <a:latin typeface="Calibri" pitchFamily="34" charset="0"/>
                <a:cs typeface="Times New Roman" pitchFamily="18" charset="0"/>
              </a:rPr>
              <a:t>Human resources</a:t>
            </a:r>
            <a:endParaRPr kumimoji="0" lang="en-US" altLang="en-US" sz="1800" b="1" i="0" u="none" strike="noStrike" cap="none" normalizeH="0" baseline="0" dirty="0" smtClean="0">
              <a:ln>
                <a:noFill/>
              </a:ln>
              <a:solidFill>
                <a:schemeClr val="tx1"/>
              </a:solidFill>
              <a:effectLst/>
            </a:endParaRPr>
          </a:p>
        </p:txBody>
      </p:sp>
      <p:sp>
        <p:nvSpPr>
          <p:cNvPr id="5" name="Rectangle 4"/>
          <p:cNvSpPr/>
          <p:nvPr/>
        </p:nvSpPr>
        <p:spPr>
          <a:xfrm>
            <a:off x="2247397" y="6127816"/>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6" name="TextBox 5"/>
          <p:cNvSpPr txBox="1"/>
          <p:nvPr/>
        </p:nvSpPr>
        <p:spPr>
          <a:xfrm>
            <a:off x="658906" y="16967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3663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57202"/>
            <a:ext cx="6172200" cy="369332"/>
          </a:xfrm>
          <a:prstGeom prst="rect">
            <a:avLst/>
          </a:prstGeom>
        </p:spPr>
        <p:txBody>
          <a:bodyPr wrap="square">
            <a:spAutoFit/>
          </a:bodyPr>
          <a:lstStyle/>
          <a:p>
            <a:r>
              <a:rPr lang="en-US" b="1" dirty="0"/>
              <a:t>Why work with humans when you can work with animals!?!</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61278"/>
            <a:ext cx="1048385" cy="1187450"/>
          </a:xfrm>
          <a:prstGeom prst="rect">
            <a:avLst/>
          </a:prstGeom>
          <a:noFill/>
          <a:ln>
            <a:noFill/>
          </a:ln>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24155" y="906051"/>
            <a:ext cx="1223645" cy="1223645"/>
          </a:xfrm>
          <a:prstGeom prst="rect">
            <a:avLst/>
          </a:prstGeom>
          <a:noFill/>
          <a:ln>
            <a:noFill/>
          </a:ln>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315200" y="924148"/>
            <a:ext cx="1333500" cy="1187450"/>
          </a:xfrm>
          <a:prstGeom prst="rect">
            <a:avLst/>
          </a:prstGeom>
          <a:noFill/>
          <a:ln>
            <a:noFill/>
          </a:ln>
          <a:extLst/>
        </p:spPr>
      </p:pic>
      <p:sp>
        <p:nvSpPr>
          <p:cNvPr id="6" name="Rectangle 5"/>
          <p:cNvSpPr/>
          <p:nvPr/>
        </p:nvSpPr>
        <p:spPr>
          <a:xfrm>
            <a:off x="1866900" y="2286000"/>
            <a:ext cx="4572000" cy="4278094"/>
          </a:xfrm>
          <a:prstGeom prst="rect">
            <a:avLst/>
          </a:prstGeom>
        </p:spPr>
        <p:txBody>
          <a:bodyPr>
            <a:spAutoFit/>
          </a:bodyPr>
          <a:lstStyle/>
          <a:p>
            <a:pPr marL="285750" lvl="0" indent="-285750">
              <a:buFont typeface="Wingdings" panose="05000000000000000000" pitchFamily="2" charset="2"/>
              <a:buChar char="ü"/>
            </a:pPr>
            <a:r>
              <a:rPr lang="en-US" sz="1600" dirty="0"/>
              <a:t>Love animals and would do anything for them?</a:t>
            </a:r>
          </a:p>
          <a:p>
            <a:pPr marL="285750" lvl="0" indent="-285750">
              <a:buFont typeface="Wingdings" panose="05000000000000000000" pitchFamily="2" charset="2"/>
              <a:buChar char="ü"/>
            </a:pPr>
            <a:r>
              <a:rPr lang="en-US" sz="1600" dirty="0"/>
              <a:t>Feel passionate about helping and assisting others?</a:t>
            </a:r>
          </a:p>
          <a:p>
            <a:pPr marL="285750" lvl="0" indent="-285750">
              <a:buFont typeface="Wingdings" panose="05000000000000000000" pitchFamily="2" charset="2"/>
              <a:buChar char="ü"/>
            </a:pPr>
            <a:r>
              <a:rPr lang="en-US" sz="1600" dirty="0"/>
              <a:t>Are you interested in grooming them and making them look all cute?</a:t>
            </a:r>
          </a:p>
          <a:p>
            <a:pPr marL="285750" lvl="0" indent="-285750">
              <a:buFont typeface="Wingdings" panose="05000000000000000000" pitchFamily="2" charset="2"/>
              <a:buChar char="ü"/>
            </a:pPr>
            <a:r>
              <a:rPr lang="en-US" sz="1600" dirty="0"/>
              <a:t>Prefer to train animals?</a:t>
            </a:r>
          </a:p>
          <a:p>
            <a:pPr marL="285750" lvl="0" indent="-285750">
              <a:buFont typeface="Wingdings" panose="05000000000000000000" pitchFamily="2" charset="2"/>
              <a:buChar char="ü"/>
            </a:pPr>
            <a:r>
              <a:rPr lang="en-US" sz="1600" dirty="0"/>
              <a:t>Want to work within a vet, sanctuary, shelter or even zoo</a:t>
            </a:r>
            <a:r>
              <a:rPr lang="en-US" sz="1600" dirty="0" smtClean="0"/>
              <a:t>?</a:t>
            </a:r>
          </a:p>
          <a:p>
            <a:pPr marL="285750" lvl="0" indent="-285750">
              <a:buFont typeface="Wingdings" panose="05000000000000000000" pitchFamily="2" charset="2"/>
              <a:buChar char="ü"/>
            </a:pPr>
            <a:endParaRPr lang="en-US" sz="1600" dirty="0" smtClean="0"/>
          </a:p>
          <a:p>
            <a:r>
              <a:rPr lang="en-US" sz="2000" b="1" i="1" dirty="0" smtClean="0">
                <a:solidFill>
                  <a:schemeClr val="accent3">
                    <a:lumMod val="75000"/>
                  </a:schemeClr>
                </a:solidFill>
              </a:rPr>
              <a:t>Animal </a:t>
            </a:r>
            <a:r>
              <a:rPr lang="en-US" sz="2000" b="1" i="1" dirty="0">
                <a:solidFill>
                  <a:schemeClr val="accent3">
                    <a:lumMod val="75000"/>
                  </a:schemeClr>
                </a:solidFill>
              </a:rPr>
              <a:t>studies are for You</a:t>
            </a:r>
            <a:r>
              <a:rPr lang="en-US" sz="2000" b="1" i="1" dirty="0" smtClean="0">
                <a:solidFill>
                  <a:schemeClr val="accent3">
                    <a:lumMod val="75000"/>
                  </a:schemeClr>
                </a:solidFill>
              </a:rPr>
              <a:t>!</a:t>
            </a:r>
          </a:p>
          <a:p>
            <a:endParaRPr lang="en-US" sz="2000" b="1" i="1" dirty="0" smtClean="0">
              <a:solidFill>
                <a:schemeClr val="accent3">
                  <a:lumMod val="75000"/>
                </a:schemeClr>
              </a:solidFill>
            </a:endParaRPr>
          </a:p>
          <a:p>
            <a:r>
              <a:rPr lang="en-US" sz="1600" b="1" dirty="0" smtClean="0">
                <a:solidFill>
                  <a:schemeClr val="accent3">
                    <a:lumMod val="75000"/>
                  </a:schemeClr>
                </a:solidFill>
                <a:effectLst/>
              </a:rPr>
              <a:t>Consider : </a:t>
            </a:r>
          </a:p>
          <a:p>
            <a:endParaRPr lang="en-US" sz="1200" b="1" dirty="0" smtClean="0">
              <a:solidFill>
                <a:schemeClr val="accent3">
                  <a:lumMod val="75000"/>
                </a:schemeClr>
              </a:solidFill>
              <a:effectLst/>
            </a:endParaRPr>
          </a:p>
          <a:p>
            <a:pPr marL="285750" indent="-285750">
              <a:buFont typeface="Arial" panose="020B0604020202020204" pitchFamily="34" charset="0"/>
              <a:buChar char="•"/>
            </a:pPr>
            <a:r>
              <a:rPr lang="en-US" sz="1200" b="1" dirty="0" smtClean="0">
                <a:effectLst/>
              </a:rPr>
              <a:t>Vet nursing</a:t>
            </a:r>
          </a:p>
          <a:p>
            <a:pPr marL="285750" indent="-285750">
              <a:buFont typeface="Arial" panose="020B0604020202020204" pitchFamily="34" charset="0"/>
              <a:buChar char="•"/>
            </a:pPr>
            <a:r>
              <a:rPr lang="en-US" sz="1200" b="1" dirty="0" smtClean="0"/>
              <a:t>Pet grooming</a:t>
            </a:r>
          </a:p>
          <a:p>
            <a:pPr marL="285750" indent="-285750">
              <a:buFont typeface="Arial" panose="020B0604020202020204" pitchFamily="34" charset="0"/>
              <a:buChar char="•"/>
            </a:pPr>
            <a:r>
              <a:rPr lang="en-US" sz="1200" b="1" dirty="0" smtClean="0">
                <a:effectLst/>
              </a:rPr>
              <a:t>Animal technology</a:t>
            </a:r>
          </a:p>
          <a:p>
            <a:pPr marL="285750" indent="-285750">
              <a:buFont typeface="Arial" panose="020B0604020202020204" pitchFamily="34" charset="0"/>
              <a:buChar char="•"/>
            </a:pPr>
            <a:r>
              <a:rPr lang="en-US" sz="1200" b="1" dirty="0" smtClean="0"/>
              <a:t>Captive Animals</a:t>
            </a:r>
          </a:p>
          <a:p>
            <a:pPr marL="285750" indent="-285750">
              <a:buFont typeface="Arial" panose="020B0604020202020204" pitchFamily="34" charset="0"/>
              <a:buChar char="•"/>
            </a:pPr>
            <a:r>
              <a:rPr lang="en-US" sz="1200" b="1" dirty="0" smtClean="0">
                <a:effectLst/>
              </a:rPr>
              <a:t>Equine studies</a:t>
            </a:r>
            <a:endParaRPr lang="en-US" sz="1200" b="1" dirty="0">
              <a:effectLst/>
            </a:endParaRPr>
          </a:p>
        </p:txBody>
      </p:sp>
      <p:sp>
        <p:nvSpPr>
          <p:cNvPr id="7" name="Rectangle 6"/>
          <p:cNvSpPr/>
          <p:nvPr/>
        </p:nvSpPr>
        <p:spPr>
          <a:xfrm>
            <a:off x="2247900" y="6564094"/>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8" name="TextBox 7"/>
          <p:cNvSpPr txBox="1"/>
          <p:nvPr/>
        </p:nvSpPr>
        <p:spPr>
          <a:xfrm>
            <a:off x="7310718" y="2299156"/>
            <a:ext cx="1643399" cy="215444"/>
          </a:xfrm>
          <a:prstGeom prst="rect">
            <a:avLst/>
          </a:prstGeom>
          <a:noFill/>
        </p:spPr>
        <p:txBody>
          <a:bodyPr wrap="none" rtlCol="0">
            <a:spAutoFit/>
          </a:bodyPr>
          <a:lstStyle/>
          <a:p>
            <a:r>
              <a:rPr lang="en-US" sz="800" i="1" dirty="0">
                <a:solidFill>
                  <a:schemeClr val="bg1">
                    <a:lumMod val="75000"/>
                  </a:schemeClr>
                </a:solidFill>
              </a:rPr>
              <a:t>Pictures courtesy of Google images</a:t>
            </a:r>
            <a:endParaRPr lang="en-US" sz="800" i="1" dirty="0">
              <a:solidFill>
                <a:schemeClr val="bg1">
                  <a:lumMod val="75000"/>
                </a:schemeClr>
              </a:solidFill>
            </a:endParaRPr>
          </a:p>
        </p:txBody>
      </p:sp>
    </p:spTree>
    <p:extLst>
      <p:ext uri="{BB962C8B-B14F-4D97-AF65-F5344CB8AC3E}">
        <p14:creationId xmlns:p14="http://schemas.microsoft.com/office/powerpoint/2010/main" val="338200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uture 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05000"/>
            <a:ext cx="6191250" cy="3867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33456" y="871507"/>
            <a:ext cx="6477000" cy="584775"/>
          </a:xfrm>
          <a:prstGeom prst="rect">
            <a:avLst/>
          </a:prstGeom>
          <a:solidFill>
            <a:schemeClr val="accent3">
              <a:lumMod val="60000"/>
              <a:lumOff val="40000"/>
            </a:schemeClr>
          </a:solidFill>
          <a:ln>
            <a:solidFill>
              <a:schemeClr val="accent1"/>
            </a:solidFill>
          </a:ln>
        </p:spPr>
        <p:txBody>
          <a:bodyPr wrap="square" rtlCol="0">
            <a:spAutoFit/>
          </a:bodyPr>
          <a:lstStyle/>
          <a:p>
            <a:r>
              <a:rPr lang="en-US" sz="3200" i="1" dirty="0" smtClean="0"/>
              <a:t>Keeping up with future Job Prospects</a:t>
            </a:r>
            <a:endParaRPr lang="en-US" sz="3200" i="1" dirty="0"/>
          </a:p>
        </p:txBody>
      </p:sp>
      <p:sp>
        <p:nvSpPr>
          <p:cNvPr id="3" name="Rectangle 2"/>
          <p:cNvSpPr/>
          <p:nvPr/>
        </p:nvSpPr>
        <p:spPr>
          <a:xfrm>
            <a:off x="2385956" y="64770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4" name="Rectangle 3"/>
          <p:cNvSpPr/>
          <p:nvPr/>
        </p:nvSpPr>
        <p:spPr>
          <a:xfrm>
            <a:off x="3575573" y="5943600"/>
            <a:ext cx="1992853" cy="246221"/>
          </a:xfrm>
          <a:prstGeom prst="rect">
            <a:avLst/>
          </a:prstGeom>
        </p:spPr>
        <p:txBody>
          <a:bodyPr wrap="none">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64031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car manufacturing old assembly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71682"/>
            <a:ext cx="4104000" cy="205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car manufacturing auto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71682"/>
            <a:ext cx="3780001" cy="21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Image result for supermarkets 195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74" y="762000"/>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age result for self checkout austra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035" y="762000"/>
            <a:ext cx="4162730" cy="27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6096" y="3771586"/>
            <a:ext cx="3554819" cy="369332"/>
          </a:xfrm>
          <a:prstGeom prst="rect">
            <a:avLst/>
          </a:prstGeom>
          <a:solidFill>
            <a:schemeClr val="accent3">
              <a:lumMod val="60000"/>
              <a:lumOff val="40000"/>
            </a:schemeClr>
          </a:solidFill>
        </p:spPr>
        <p:txBody>
          <a:bodyPr wrap="none">
            <a:spAutoFit/>
          </a:bodyPr>
          <a:lstStyle/>
          <a:p>
            <a:r>
              <a:rPr lang="en-US" i="1" dirty="0" smtClean="0"/>
              <a:t>Technology takes some </a:t>
            </a:r>
            <a:r>
              <a:rPr lang="en-US" i="1" dirty="0"/>
              <a:t>j</a:t>
            </a:r>
            <a:r>
              <a:rPr lang="en-US" i="1" dirty="0" smtClean="0"/>
              <a:t>obs away… </a:t>
            </a:r>
            <a:endParaRPr lang="en-US" i="1" dirty="0"/>
          </a:p>
        </p:txBody>
      </p:sp>
      <p:sp>
        <p:nvSpPr>
          <p:cNvPr id="7" name="Rectangle 6"/>
          <p:cNvSpPr/>
          <p:nvPr/>
        </p:nvSpPr>
        <p:spPr>
          <a:xfrm>
            <a:off x="2787505" y="64770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8" name="TextBox 7"/>
          <p:cNvSpPr txBox="1"/>
          <p:nvPr/>
        </p:nvSpPr>
        <p:spPr>
          <a:xfrm>
            <a:off x="453375" y="6477000"/>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329019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64"/>
            <a:ext cx="8229600" cy="1143000"/>
          </a:xfrm>
        </p:spPr>
        <p:txBody>
          <a:bodyPr>
            <a:normAutofit/>
          </a:bodyPr>
          <a:lstStyle/>
          <a:p>
            <a:endParaRPr lang="en-US" sz="3600" b="1" dirty="0">
              <a:solidFill>
                <a:schemeClr val="accent3">
                  <a:lumMod val="60000"/>
                  <a:lumOff val="40000"/>
                </a:schemeClr>
              </a:solidFill>
            </a:endParaRPr>
          </a:p>
        </p:txBody>
      </p:sp>
      <p:sp>
        <p:nvSpPr>
          <p:cNvPr id="3" name="Content Placeholder 2"/>
          <p:cNvSpPr>
            <a:spLocks noGrp="1"/>
          </p:cNvSpPr>
          <p:nvPr>
            <p:ph idx="1"/>
          </p:nvPr>
        </p:nvSpPr>
        <p:spPr>
          <a:xfrm>
            <a:off x="5771168" y="3074536"/>
            <a:ext cx="3352800" cy="263920"/>
          </a:xfrm>
        </p:spPr>
        <p:txBody>
          <a:bodyPr>
            <a:noAutofit/>
          </a:bodyPr>
          <a:lstStyle/>
          <a:p>
            <a:pPr algn="ctr"/>
            <a:r>
              <a:rPr lang="en-US" sz="1800" dirty="0" smtClean="0"/>
              <a:t>3D Printing</a:t>
            </a:r>
          </a:p>
          <a:p>
            <a:endParaRPr lang="en-US" sz="1800" dirty="0" smtClean="0"/>
          </a:p>
          <a:p>
            <a:endParaRPr lang="en-US" sz="1800" dirty="0"/>
          </a:p>
        </p:txBody>
      </p:sp>
      <p:pic>
        <p:nvPicPr>
          <p:cNvPr id="10242" name="Picture 2" descr="http://law.rwu.edu/sites/law/files/CyberSecu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94" y="1371600"/>
            <a:ext cx="2810383" cy="18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915" y="3352800"/>
            <a:ext cx="230223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smtClean="0"/>
              <a:t>Cybersecurity</a:t>
            </a:r>
          </a:p>
          <a:p>
            <a:endParaRPr lang="en-US" dirty="0"/>
          </a:p>
        </p:txBody>
      </p:sp>
      <p:pic>
        <p:nvPicPr>
          <p:cNvPr id="10244" name="Picture 4" descr="https://www.animalhealthaustralia.com.au/wp-content/uploads/2014/04/31032014-CSIRO-biosecurity-vid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3" y="4227504"/>
            <a:ext cx="3072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673" y="6069521"/>
            <a:ext cx="2895600"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t>Biosecurity</a:t>
            </a:r>
          </a:p>
        </p:txBody>
      </p:sp>
      <p:pic>
        <p:nvPicPr>
          <p:cNvPr id="10246" name="Picture 6" descr="http://d2rormqr1qwzpz.cloudfront.net/photos/2014/07/23/62838-57245-img_83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6609" y="1305120"/>
            <a:ext cx="2944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precisionsourcing.com.au/wordpress/wp-content/uploads/2016/02/digital-market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313" y="3558326"/>
            <a:ext cx="2982860" cy="208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36417" y="5872284"/>
            <a:ext cx="2125647" cy="369332"/>
          </a:xfrm>
          <a:prstGeom prst="rect">
            <a:avLst/>
          </a:prstGeom>
        </p:spPr>
        <p:txBody>
          <a:bodyPr wrap="none">
            <a:spAutoFit/>
          </a:bodyPr>
          <a:lstStyle/>
          <a:p>
            <a:pPr marL="342900" lvl="5" indent="-342900" algn="ctr">
              <a:spcBef>
                <a:spcPct val="20000"/>
              </a:spcBef>
              <a:buFont typeface="Arial" panose="020B0604020202020204" pitchFamily="34" charset="0"/>
              <a:buChar char="•"/>
            </a:pPr>
            <a:r>
              <a:rPr lang="en-US" dirty="0"/>
              <a:t>Digital marketing</a:t>
            </a:r>
          </a:p>
        </p:txBody>
      </p:sp>
      <p:sp>
        <p:nvSpPr>
          <p:cNvPr id="10" name="TextBox 9"/>
          <p:cNvSpPr txBox="1"/>
          <p:nvPr/>
        </p:nvSpPr>
        <p:spPr>
          <a:xfrm>
            <a:off x="2286239" y="6603721"/>
            <a:ext cx="7010161" cy="523220"/>
          </a:xfrm>
          <a:prstGeom prst="rect">
            <a:avLst/>
          </a:prstGeom>
          <a:noFill/>
        </p:spPr>
        <p:txBody>
          <a:bodyPr wrap="square" rtlCol="0">
            <a:spAutoFit/>
          </a:bodyPr>
          <a:lstStyle/>
          <a:p>
            <a:r>
              <a:rPr lang="en-AU" sz="1000" b="1" dirty="0">
                <a:solidFill>
                  <a:schemeClr val="accent2"/>
                </a:solidFill>
              </a:rPr>
              <a:t>Box Hill Institute's Skills and Jobs Centres were supported by the Victorian Government</a:t>
            </a:r>
          </a:p>
          <a:p>
            <a:endParaRPr lang="en-US" dirty="0"/>
          </a:p>
        </p:txBody>
      </p:sp>
      <p:sp>
        <p:nvSpPr>
          <p:cNvPr id="13" name="TextBox 12"/>
          <p:cNvSpPr txBox="1"/>
          <p:nvPr/>
        </p:nvSpPr>
        <p:spPr>
          <a:xfrm>
            <a:off x="6781800" y="6377471"/>
            <a:ext cx="2362200" cy="276999"/>
          </a:xfrm>
          <a:prstGeom prst="rect">
            <a:avLst/>
          </a:prstGeom>
          <a:noFill/>
        </p:spPr>
        <p:txBody>
          <a:bodyPr wrap="square" rtlCol="0">
            <a:spAutoFit/>
          </a:bodyPr>
          <a:lstStyle/>
          <a:p>
            <a:r>
              <a:rPr lang="en-US" sz="1200" i="1" dirty="0">
                <a:solidFill>
                  <a:schemeClr val="bg1">
                    <a:lumMod val="75000"/>
                  </a:schemeClr>
                </a:solidFill>
              </a:rPr>
              <a:t>Pictures </a:t>
            </a:r>
            <a:r>
              <a:rPr lang="en-US" sz="1200" i="1" dirty="0" smtClean="0">
                <a:solidFill>
                  <a:schemeClr val="bg1">
                    <a:lumMod val="75000"/>
                  </a:schemeClr>
                </a:solidFill>
              </a:rPr>
              <a:t>courtesy of </a:t>
            </a:r>
            <a:r>
              <a:rPr lang="en-US" sz="1200" i="1" dirty="0">
                <a:solidFill>
                  <a:schemeClr val="bg1">
                    <a:lumMod val="75000"/>
                  </a:schemeClr>
                </a:solidFill>
              </a:rPr>
              <a:t>Google images</a:t>
            </a:r>
          </a:p>
        </p:txBody>
      </p:sp>
      <p:sp>
        <p:nvSpPr>
          <p:cNvPr id="14" name="Rectangle 13"/>
          <p:cNvSpPr/>
          <p:nvPr/>
        </p:nvSpPr>
        <p:spPr>
          <a:xfrm>
            <a:off x="2401447" y="320936"/>
            <a:ext cx="4219810" cy="523220"/>
          </a:xfrm>
          <a:prstGeom prst="rect">
            <a:avLst/>
          </a:prstGeom>
          <a:solidFill>
            <a:schemeClr val="accent3">
              <a:lumMod val="60000"/>
              <a:lumOff val="40000"/>
            </a:schemeClr>
          </a:solidFill>
        </p:spPr>
        <p:txBody>
          <a:bodyPr wrap="none">
            <a:spAutoFit/>
          </a:bodyPr>
          <a:lstStyle/>
          <a:p>
            <a:pPr algn="ctr"/>
            <a:r>
              <a:rPr lang="en-US" sz="2800" i="1" dirty="0" smtClean="0"/>
              <a:t>Technology makes new </a:t>
            </a:r>
            <a:r>
              <a:rPr lang="en-US" sz="2800" i="1" dirty="0"/>
              <a:t>j</a:t>
            </a:r>
            <a:r>
              <a:rPr lang="en-US" sz="2800" i="1" dirty="0" smtClean="0"/>
              <a:t>obs</a:t>
            </a:r>
            <a:endParaRPr lang="en-US" sz="2800" i="1" dirty="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4553" y="2929222"/>
            <a:ext cx="2400003" cy="12600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4625622"/>
            <a:ext cx="1941933" cy="130109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1890" y="1371600"/>
            <a:ext cx="2005328" cy="1152000"/>
          </a:xfrm>
          <a:prstGeom prst="rect">
            <a:avLst/>
          </a:prstGeom>
        </p:spPr>
      </p:pic>
    </p:spTree>
    <p:extLst>
      <p:ext uri="{BB962C8B-B14F-4D97-AF65-F5344CB8AC3E}">
        <p14:creationId xmlns:p14="http://schemas.microsoft.com/office/powerpoint/2010/main" val="1940180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1570334"/>
            <a:ext cx="5011573" cy="3348000"/>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88000" y="4038599"/>
            <a:ext cx="5256000" cy="2628000"/>
          </a:xfrm>
        </p:spPr>
      </p:pic>
      <p:sp>
        <p:nvSpPr>
          <p:cNvPr id="9" name="Rectangle 8"/>
          <p:cNvSpPr/>
          <p:nvPr/>
        </p:nvSpPr>
        <p:spPr>
          <a:xfrm flipH="1">
            <a:off x="-2133600" y="4038599"/>
            <a:ext cx="1219200" cy="3293209"/>
          </a:xfrm>
          <a:prstGeom prst="rect">
            <a:avLst/>
          </a:prstGeom>
        </p:spPr>
        <p:txBody>
          <a:bodyPr wrap="square">
            <a:spAutoFit/>
          </a:bodyPr>
          <a:lstStyle/>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r>
              <a:rPr lang="en-US" sz="800" dirty="0"/>
              <a:t> </a:t>
            </a:r>
            <a:r>
              <a:rPr lang="en-US" sz="800" dirty="0" smtClean="0"/>
              <a:t>   </a:t>
            </a:r>
            <a:r>
              <a:rPr lang="en-US" sz="800" dirty="0" smtClean="0">
                <a:hlinkClick r:id="rId5"/>
              </a:rPr>
              <a:t>http</a:t>
            </a:r>
            <a:r>
              <a:rPr lang="en-US" sz="800" dirty="0">
                <a:hlinkClick r:id="rId5"/>
              </a:rPr>
              <a:t>://</a:t>
            </a:r>
            <a:r>
              <a:rPr lang="en-US" sz="800" dirty="0" smtClean="0">
                <a:hlinkClick r:id="rId5"/>
              </a:rPr>
              <a:t>www.remingtoncollege.edu/uploadedImages/Programs/ElectronicTechnology/electronics-</a:t>
            </a:r>
            <a:endParaRPr lang="en-US" sz="800" dirty="0"/>
          </a:p>
        </p:txBody>
      </p:sp>
      <p:sp>
        <p:nvSpPr>
          <p:cNvPr id="3" name="Rectangle 2"/>
          <p:cNvSpPr/>
          <p:nvPr/>
        </p:nvSpPr>
        <p:spPr>
          <a:xfrm>
            <a:off x="10058400" y="4191000"/>
            <a:ext cx="4572000" cy="3893374"/>
          </a:xfrm>
          <a:prstGeom prst="rect">
            <a:avLst/>
          </a:prstGeom>
        </p:spPr>
        <p:txBody>
          <a:bodyPr>
            <a:spAutoFit/>
          </a:bodyPr>
          <a:lstStyle/>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p>
          <a:p>
            <a:pPr algn="ctr"/>
            <a:endParaRPr lang="en-AU" sz="900" b="1" dirty="0" smtClean="0">
              <a:solidFill>
                <a:schemeClr val="accent2"/>
              </a:solidFill>
            </a:endParaRPr>
          </a:p>
          <a:p>
            <a:pPr algn="ctr"/>
            <a:endParaRPr lang="en-AU" sz="900" b="1" dirty="0" smtClean="0">
              <a:solidFill>
                <a:schemeClr val="accent2"/>
              </a:solidFill>
            </a:endParaRPr>
          </a:p>
          <a:p>
            <a:pPr algn="ctr"/>
            <a:endParaRPr lang="en-AU" sz="900" b="1" dirty="0">
              <a:solidFill>
                <a:schemeClr val="accent2"/>
              </a:solidFill>
            </a:endParaRPr>
          </a:p>
          <a:p>
            <a:pPr algn="ctr"/>
            <a:endParaRPr lang="en-AU" sz="900" b="1" dirty="0">
              <a:solidFill>
                <a:schemeClr val="accent2"/>
              </a:solidFill>
            </a:endParaRPr>
          </a:p>
          <a:p>
            <a:pPr algn="ctr"/>
            <a:endParaRPr lang="en-AU" sz="900" b="1" dirty="0" smtClean="0">
              <a:solidFill>
                <a:schemeClr val="accent2"/>
              </a:solidFill>
            </a:endParaRPr>
          </a:p>
          <a:p>
            <a:pPr algn="ctr"/>
            <a:r>
              <a:rPr lang="en-AU" sz="800" b="1" dirty="0" smtClean="0">
                <a:solidFill>
                  <a:schemeClr val="accent2"/>
                </a:solidFill>
              </a:rPr>
              <a:t>Box </a:t>
            </a:r>
            <a:r>
              <a:rPr lang="en-AU" sz="800" b="1" dirty="0">
                <a:solidFill>
                  <a:schemeClr val="accent2"/>
                </a:solidFill>
              </a:rPr>
              <a:t>Hill Institute's Skills and Jobs Centres were supported by the Victorian Government</a:t>
            </a:r>
          </a:p>
          <a:p>
            <a:endParaRPr lang="en-US" sz="1400" dirty="0"/>
          </a:p>
        </p:txBody>
      </p:sp>
      <p:sp>
        <p:nvSpPr>
          <p:cNvPr id="7" name="Title 6"/>
          <p:cNvSpPr>
            <a:spLocks noGrp="1"/>
          </p:cNvSpPr>
          <p:nvPr>
            <p:ph type="title"/>
          </p:nvPr>
        </p:nvSpPr>
        <p:spPr>
          <a:xfrm>
            <a:off x="2420935" y="584528"/>
            <a:ext cx="4302140" cy="523220"/>
          </a:xfrm>
          <a:prstGeom prst="rect">
            <a:avLst/>
          </a:prstGeom>
          <a:solidFill>
            <a:schemeClr val="accent3">
              <a:lumMod val="60000"/>
              <a:lumOff val="40000"/>
            </a:schemeClr>
          </a:solidFill>
        </p:spPr>
        <p:txBody>
          <a:bodyPr wrap="none">
            <a:spAutoFit/>
          </a:bodyPr>
          <a:lstStyle/>
          <a:p>
            <a:pPr algn="ctr"/>
            <a:r>
              <a:rPr lang="en-US" sz="2800" i="1" dirty="0" smtClean="0"/>
              <a:t>New IT &amp; Programming Jobs</a:t>
            </a:r>
            <a:endParaRPr lang="en-US" sz="2800" i="1" dirty="0"/>
          </a:p>
        </p:txBody>
      </p:sp>
      <p:sp>
        <p:nvSpPr>
          <p:cNvPr id="2" name="Rectangle 1"/>
          <p:cNvSpPr/>
          <p:nvPr/>
        </p:nvSpPr>
        <p:spPr>
          <a:xfrm>
            <a:off x="762000" y="5127209"/>
            <a:ext cx="1992853" cy="246221"/>
          </a:xfrm>
          <a:prstGeom prst="rect">
            <a:avLst/>
          </a:prstGeom>
        </p:spPr>
        <p:txBody>
          <a:bodyPr wrap="none">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3518729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18302"/>
            <a:ext cx="8305800" cy="523220"/>
          </a:xfrm>
          <a:prstGeom prst="rect">
            <a:avLst/>
          </a:prstGeom>
          <a:solidFill>
            <a:schemeClr val="accent3">
              <a:lumMod val="60000"/>
              <a:lumOff val="40000"/>
            </a:schemeClr>
          </a:solidFill>
        </p:spPr>
        <p:txBody>
          <a:bodyPr wrap="square" rtlCol="0">
            <a:spAutoFit/>
          </a:bodyPr>
          <a:lstStyle/>
          <a:p>
            <a:pPr algn="ctr"/>
            <a:r>
              <a:rPr lang="en-US" sz="2800" i="1" dirty="0" smtClean="0"/>
              <a:t>Top 5 growth areas for the near future</a:t>
            </a:r>
            <a:endParaRPr lang="en-US" sz="2800" i="1" dirty="0"/>
          </a:p>
        </p:txBody>
      </p:sp>
      <p:pic>
        <p:nvPicPr>
          <p:cNvPr id="3" name="Picture 8" descr="Image result for hospitality wo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 y="978513"/>
            <a:ext cx="3362167" cy="225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tea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743" y="990600"/>
            <a:ext cx="3516381" cy="23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ealth wo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28" y="3868763"/>
            <a:ext cx="352228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Image result for Technical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4052332"/>
            <a:ext cx="3971680" cy="1985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hospitality work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649" y="2708301"/>
            <a:ext cx="3195501" cy="16078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7841" y="3327567"/>
            <a:ext cx="1414554" cy="369332"/>
          </a:xfrm>
          <a:prstGeom prst="rect">
            <a:avLst/>
          </a:prstGeom>
          <a:noFill/>
        </p:spPr>
        <p:txBody>
          <a:bodyPr wrap="none" rtlCol="0">
            <a:spAutoFit/>
          </a:bodyPr>
          <a:lstStyle/>
          <a:p>
            <a:r>
              <a:rPr lang="en-US" dirty="0" smtClean="0"/>
              <a:t>1. Hospitality</a:t>
            </a:r>
            <a:endParaRPr lang="en-US" dirty="0"/>
          </a:p>
        </p:txBody>
      </p:sp>
      <p:sp>
        <p:nvSpPr>
          <p:cNvPr id="11" name="TextBox 10"/>
          <p:cNvSpPr txBox="1"/>
          <p:nvPr/>
        </p:nvSpPr>
        <p:spPr>
          <a:xfrm>
            <a:off x="6096203" y="3436929"/>
            <a:ext cx="1342612" cy="369332"/>
          </a:xfrm>
          <a:prstGeom prst="rect">
            <a:avLst/>
          </a:prstGeom>
          <a:noFill/>
        </p:spPr>
        <p:txBody>
          <a:bodyPr wrap="none" rtlCol="0">
            <a:spAutoFit/>
          </a:bodyPr>
          <a:lstStyle/>
          <a:p>
            <a:r>
              <a:rPr lang="en-US" dirty="0" smtClean="0"/>
              <a:t>2. Education</a:t>
            </a:r>
            <a:endParaRPr lang="en-US" dirty="0"/>
          </a:p>
        </p:txBody>
      </p:sp>
      <p:sp>
        <p:nvSpPr>
          <p:cNvPr id="12" name="TextBox 11"/>
          <p:cNvSpPr txBox="1"/>
          <p:nvPr/>
        </p:nvSpPr>
        <p:spPr>
          <a:xfrm>
            <a:off x="914400" y="6169807"/>
            <a:ext cx="1682833" cy="369332"/>
          </a:xfrm>
          <a:prstGeom prst="rect">
            <a:avLst/>
          </a:prstGeom>
          <a:noFill/>
        </p:spPr>
        <p:txBody>
          <a:bodyPr wrap="none" rtlCol="0">
            <a:spAutoFit/>
          </a:bodyPr>
          <a:lstStyle/>
          <a:p>
            <a:r>
              <a:rPr lang="en-US" dirty="0" smtClean="0"/>
              <a:t>3. Health Sector</a:t>
            </a:r>
            <a:endParaRPr lang="en-US" dirty="0"/>
          </a:p>
        </p:txBody>
      </p:sp>
      <p:sp>
        <p:nvSpPr>
          <p:cNvPr id="15" name="TextBox 14"/>
          <p:cNvSpPr txBox="1"/>
          <p:nvPr/>
        </p:nvSpPr>
        <p:spPr>
          <a:xfrm>
            <a:off x="3429000" y="4316165"/>
            <a:ext cx="1616789" cy="369332"/>
          </a:xfrm>
          <a:prstGeom prst="rect">
            <a:avLst/>
          </a:prstGeom>
          <a:noFill/>
        </p:spPr>
        <p:txBody>
          <a:bodyPr wrap="none" rtlCol="0">
            <a:spAutoFit/>
          </a:bodyPr>
          <a:lstStyle/>
          <a:p>
            <a:r>
              <a:rPr lang="en-US" dirty="0" smtClean="0"/>
              <a:t>4. Construction</a:t>
            </a:r>
            <a:endParaRPr lang="en-US" dirty="0"/>
          </a:p>
        </p:txBody>
      </p:sp>
      <p:sp>
        <p:nvSpPr>
          <p:cNvPr id="16" name="TextBox 15"/>
          <p:cNvSpPr txBox="1"/>
          <p:nvPr/>
        </p:nvSpPr>
        <p:spPr>
          <a:xfrm>
            <a:off x="4640403" y="6109900"/>
            <a:ext cx="4274998" cy="615553"/>
          </a:xfrm>
          <a:prstGeom prst="rect">
            <a:avLst/>
          </a:prstGeom>
          <a:noFill/>
        </p:spPr>
        <p:txBody>
          <a:bodyPr wrap="square" rtlCol="0">
            <a:spAutoFit/>
          </a:bodyPr>
          <a:lstStyle/>
          <a:p>
            <a:r>
              <a:rPr lang="en-US" sz="1600" dirty="0" smtClean="0"/>
              <a:t>5.</a:t>
            </a:r>
            <a:r>
              <a:rPr lang="en-US" sz="1600" b="1" dirty="0"/>
              <a:t> </a:t>
            </a:r>
            <a:r>
              <a:rPr lang="en-US" sz="1600" dirty="0"/>
              <a:t>Architecture, Engineering &amp; Technical Services</a:t>
            </a:r>
          </a:p>
          <a:p>
            <a:r>
              <a:rPr lang="en-US" dirty="0" smtClean="0"/>
              <a:t> </a:t>
            </a:r>
            <a:endParaRPr lang="en-US" dirty="0"/>
          </a:p>
        </p:txBody>
      </p:sp>
      <p:sp>
        <p:nvSpPr>
          <p:cNvPr id="6" name="Rectangle 5"/>
          <p:cNvSpPr/>
          <p:nvPr/>
        </p:nvSpPr>
        <p:spPr>
          <a:xfrm>
            <a:off x="2354403" y="6515885"/>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7" name="Rectangle 6"/>
          <p:cNvSpPr/>
          <p:nvPr/>
        </p:nvSpPr>
        <p:spPr>
          <a:xfrm>
            <a:off x="1951394" y="712835"/>
            <a:ext cx="4572000" cy="215444"/>
          </a:xfrm>
          <a:prstGeom prst="rect">
            <a:avLst/>
          </a:prstGeom>
        </p:spPr>
        <p:txBody>
          <a:bodyPr>
            <a:spAutoFit/>
          </a:bodyPr>
          <a:lstStyle/>
          <a:p>
            <a:r>
              <a:rPr lang="en-US" sz="800" dirty="0">
                <a:hlinkClick r:id="rId7" action="ppaction://hlinksldjump"/>
              </a:rPr>
              <a:t>According to https://cica.org.au/wp-content/uploads/Employment-Outlook-to-November-2019.pdf</a:t>
            </a:r>
            <a:endParaRPr lang="en-US" sz="800" dirty="0"/>
          </a:p>
        </p:txBody>
      </p:sp>
      <p:sp>
        <p:nvSpPr>
          <p:cNvPr id="13" name="Rectangle 12"/>
          <p:cNvSpPr/>
          <p:nvPr/>
        </p:nvSpPr>
        <p:spPr>
          <a:xfrm>
            <a:off x="221428" y="6515844"/>
            <a:ext cx="1992853" cy="246221"/>
          </a:xfrm>
          <a:prstGeom prst="rect">
            <a:avLst/>
          </a:prstGeom>
        </p:spPr>
        <p:txBody>
          <a:bodyPr wrap="none">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292007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29600" cy="5909310"/>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r>
              <a:rPr lang="en-US" dirty="0" smtClean="0"/>
              <a:t>General Clerks </a:t>
            </a:r>
          </a:p>
          <a:p>
            <a:pPr marL="342900" indent="-342900">
              <a:buAutoNum type="arabicPeriod"/>
            </a:pPr>
            <a:r>
              <a:rPr lang="en-US" dirty="0" smtClean="0"/>
              <a:t>Sales Assistants</a:t>
            </a:r>
            <a:endParaRPr lang="en-US" dirty="0" smtClean="0">
              <a:solidFill>
                <a:schemeClr val="accent3">
                  <a:lumMod val="75000"/>
                </a:schemeClr>
              </a:solidFill>
            </a:endParaRPr>
          </a:p>
          <a:p>
            <a:pPr marL="342900" indent="-342900">
              <a:buAutoNum type="arabicPeriod"/>
            </a:pPr>
            <a:r>
              <a:rPr lang="en-US" dirty="0" smtClean="0"/>
              <a:t>Registered Nurses </a:t>
            </a:r>
          </a:p>
          <a:p>
            <a:pPr marL="342900" indent="-342900">
              <a:buAutoNum type="arabicPeriod"/>
            </a:pPr>
            <a:r>
              <a:rPr lang="en-US" dirty="0" smtClean="0"/>
              <a:t>Aged &amp; Disabled Carers </a:t>
            </a:r>
          </a:p>
          <a:p>
            <a:pPr marL="342900" indent="-342900">
              <a:buAutoNum type="arabicPeriod"/>
            </a:pPr>
            <a:r>
              <a:rPr lang="en-US" dirty="0" smtClean="0"/>
              <a:t>Accountants</a:t>
            </a:r>
            <a:endParaRPr lang="en-US" dirty="0" smtClean="0">
              <a:solidFill>
                <a:schemeClr val="accent3">
                  <a:lumMod val="75000"/>
                </a:schemeClr>
              </a:solidFill>
            </a:endParaRPr>
          </a:p>
          <a:p>
            <a:pPr marL="342900" indent="-342900">
              <a:buAutoNum type="arabicPeriod"/>
            </a:pPr>
            <a:r>
              <a:rPr lang="en-US" dirty="0" smtClean="0"/>
              <a:t>Child Carers </a:t>
            </a:r>
          </a:p>
          <a:p>
            <a:pPr marL="342900" indent="-342900">
              <a:buAutoNum type="arabicPeriod"/>
            </a:pPr>
            <a:r>
              <a:rPr lang="en-US" dirty="0" smtClean="0"/>
              <a:t>Education Aides </a:t>
            </a:r>
          </a:p>
          <a:p>
            <a:pPr marL="342900" indent="-342900">
              <a:buAutoNum type="arabicPeriod"/>
            </a:pPr>
            <a:r>
              <a:rPr lang="en-US" dirty="0" smtClean="0"/>
              <a:t>Retail Managers </a:t>
            </a:r>
          </a:p>
          <a:p>
            <a:pPr marL="342900" indent="-342900">
              <a:buAutoNum type="arabicPeriod"/>
            </a:pPr>
            <a:r>
              <a:rPr lang="en-US" dirty="0" smtClean="0"/>
              <a:t>Chefs </a:t>
            </a:r>
          </a:p>
          <a:p>
            <a:pPr marL="342900" indent="-342900">
              <a:buAutoNum type="arabicPeriod"/>
            </a:pPr>
            <a:r>
              <a:rPr lang="en-US" dirty="0" smtClean="0"/>
              <a:t>Carpenter &amp; Joiners</a:t>
            </a:r>
            <a:endParaRPr lang="en-US" dirty="0" smtClean="0">
              <a:solidFill>
                <a:schemeClr val="accent3">
                  <a:lumMod val="75000"/>
                </a:schemeClr>
              </a:solidFill>
            </a:endParaRPr>
          </a:p>
          <a:p>
            <a:pPr marL="342900" indent="-342900">
              <a:buAutoNum type="arabicPeriod"/>
            </a:pPr>
            <a:r>
              <a:rPr lang="en-US" dirty="0" smtClean="0"/>
              <a:t>Waiters </a:t>
            </a:r>
          </a:p>
          <a:p>
            <a:pPr marL="342900" indent="-342900">
              <a:buAutoNum type="arabicPeriod"/>
            </a:pPr>
            <a:r>
              <a:rPr lang="en-US" dirty="0" smtClean="0"/>
              <a:t>Checkout Operators &amp; Office Cashiers </a:t>
            </a:r>
          </a:p>
          <a:p>
            <a:pPr marL="342900" indent="-342900">
              <a:buAutoNum type="arabicPeriod"/>
            </a:pPr>
            <a:r>
              <a:rPr lang="en-US" dirty="0" smtClean="0"/>
              <a:t>Truck Drivers </a:t>
            </a:r>
          </a:p>
          <a:p>
            <a:pPr marL="342900" indent="-342900">
              <a:buAutoNum type="arabicPeriod"/>
            </a:pPr>
            <a:r>
              <a:rPr lang="en-US" dirty="0" smtClean="0"/>
              <a:t>Inquiry Clerks </a:t>
            </a:r>
          </a:p>
          <a:p>
            <a:pPr marL="342900" indent="-342900">
              <a:buAutoNum type="arabicPeriod"/>
            </a:pPr>
            <a:r>
              <a:rPr lang="en-US" dirty="0" smtClean="0"/>
              <a:t>ICT Managers </a:t>
            </a:r>
          </a:p>
          <a:p>
            <a:pPr marL="342900" indent="-342900">
              <a:buAutoNum type="arabicPeriod"/>
            </a:pPr>
            <a:r>
              <a:rPr lang="en-US" dirty="0" smtClean="0"/>
              <a:t>Software &amp; Applications </a:t>
            </a:r>
          </a:p>
          <a:p>
            <a:pPr marL="342900" indent="-342900">
              <a:buAutoNum type="arabicPeriod"/>
            </a:pPr>
            <a:r>
              <a:rPr lang="en-US" dirty="0" smtClean="0"/>
              <a:t>Primary School Teachers </a:t>
            </a:r>
          </a:p>
          <a:p>
            <a:pPr marL="342900" indent="-342900">
              <a:buAutoNum type="arabicPeriod"/>
            </a:pPr>
            <a:r>
              <a:rPr lang="en-US" dirty="0" smtClean="0"/>
              <a:t>Gardner's </a:t>
            </a:r>
          </a:p>
          <a:p>
            <a:pPr marL="342900" indent="-342900">
              <a:buAutoNum type="arabicPeriod"/>
            </a:pPr>
            <a:r>
              <a:rPr lang="en-US" dirty="0" smtClean="0"/>
              <a:t>Kitchenhands </a:t>
            </a:r>
          </a:p>
          <a:p>
            <a:pPr marL="342900" indent="-342900">
              <a:buAutoNum type="arabicPeriod"/>
            </a:pPr>
            <a:r>
              <a:rPr lang="en-US" dirty="0" smtClean="0"/>
              <a:t>Electricians</a:t>
            </a:r>
            <a:endParaRPr lang="en-US" dirty="0">
              <a:solidFill>
                <a:schemeClr val="accent3">
                  <a:lumMod val="75000"/>
                </a:schemeClr>
              </a:solidFill>
            </a:endParaRPr>
          </a:p>
        </p:txBody>
      </p:sp>
      <p:sp>
        <p:nvSpPr>
          <p:cNvPr id="4" name="TextBox 3"/>
          <p:cNvSpPr txBox="1"/>
          <p:nvPr/>
        </p:nvSpPr>
        <p:spPr>
          <a:xfrm>
            <a:off x="762000" y="87868"/>
            <a:ext cx="7204753" cy="369332"/>
          </a:xfrm>
          <a:prstGeom prst="rect">
            <a:avLst/>
          </a:prstGeom>
          <a:solidFill>
            <a:schemeClr val="accent3">
              <a:lumMod val="60000"/>
              <a:lumOff val="40000"/>
            </a:schemeClr>
          </a:solidFill>
        </p:spPr>
        <p:txBody>
          <a:bodyPr wrap="square" rtlCol="0">
            <a:spAutoFit/>
          </a:bodyPr>
          <a:lstStyle/>
          <a:p>
            <a:r>
              <a:rPr lang="en-US" b="1" dirty="0"/>
              <a:t>Top 20 Occupations – ranked by projected growth to November 2019</a:t>
            </a:r>
          </a:p>
        </p:txBody>
      </p:sp>
      <p:pic>
        <p:nvPicPr>
          <p:cNvPr id="5" name="Picture 2" descr="Image result for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753" y="3276600"/>
            <a:ext cx="2952000" cy="295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200" y="636651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6" name="TextBox 5"/>
          <p:cNvSpPr txBox="1"/>
          <p:nvPr/>
        </p:nvSpPr>
        <p:spPr>
          <a:xfrm>
            <a:off x="6923442" y="6438881"/>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377639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99881"/>
            <a:ext cx="8305800" cy="646331"/>
          </a:xfrm>
          <a:prstGeom prst="rect">
            <a:avLst/>
          </a:prstGeom>
          <a:solidFill>
            <a:schemeClr val="accent3">
              <a:lumMod val="60000"/>
              <a:lumOff val="40000"/>
            </a:schemeClr>
          </a:solidFill>
        </p:spPr>
        <p:txBody>
          <a:bodyPr wrap="square" rtlCol="0">
            <a:spAutoFit/>
          </a:bodyPr>
          <a:lstStyle/>
          <a:p>
            <a:pPr algn="ctr"/>
            <a:r>
              <a:rPr lang="en-US" sz="3600" dirty="0" smtClean="0"/>
              <a:t>Job prospects are important to consider too</a:t>
            </a:r>
            <a:endParaRPr lang="en-US" sz="3600" dirty="0"/>
          </a:p>
        </p:txBody>
      </p:sp>
      <p:sp>
        <p:nvSpPr>
          <p:cNvPr id="3" name="Rectangle 2"/>
          <p:cNvSpPr/>
          <p:nvPr/>
        </p:nvSpPr>
        <p:spPr>
          <a:xfrm>
            <a:off x="457200" y="3325906"/>
            <a:ext cx="7924800" cy="369332"/>
          </a:xfrm>
          <a:prstGeom prst="rect">
            <a:avLst/>
          </a:prstGeom>
        </p:spPr>
        <p:txBody>
          <a:bodyPr wrap="square">
            <a:spAutoFit/>
          </a:bodyPr>
          <a:lstStyle/>
          <a:p>
            <a:r>
              <a:rPr lang="en-US" dirty="0">
                <a:hlinkClick r:id="rId3"/>
              </a:rPr>
              <a:t> </a:t>
            </a:r>
            <a:endParaRPr lang="en-US" sz="1400" dirty="0"/>
          </a:p>
        </p:txBody>
      </p:sp>
      <p:sp>
        <p:nvSpPr>
          <p:cNvPr id="4" name="TextBox 3"/>
          <p:cNvSpPr txBox="1"/>
          <p:nvPr/>
        </p:nvSpPr>
        <p:spPr>
          <a:xfrm>
            <a:off x="304800" y="1447800"/>
            <a:ext cx="8839200" cy="544764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t> Is there going to be jobs in this area in the future?</a:t>
            </a:r>
          </a:p>
          <a:p>
            <a:pPr marL="342900" indent="-342900">
              <a:lnSpc>
                <a:spcPct val="150000"/>
              </a:lnSpc>
              <a:buFont typeface="Arial" panose="020B0604020202020204" pitchFamily="34" charset="0"/>
              <a:buChar char="•"/>
            </a:pPr>
            <a:r>
              <a:rPr lang="en-US" sz="2400" dirty="0" smtClean="0"/>
              <a:t> How much do people earn in this job?</a:t>
            </a:r>
          </a:p>
          <a:p>
            <a:pPr marL="342900" indent="-342900">
              <a:lnSpc>
                <a:spcPct val="150000"/>
              </a:lnSpc>
              <a:buFont typeface="Arial" panose="020B0604020202020204" pitchFamily="34" charset="0"/>
              <a:buChar char="•"/>
            </a:pPr>
            <a:r>
              <a:rPr lang="en-US" sz="2400" dirty="0" smtClean="0"/>
              <a:t> What hours do people work in this job?</a:t>
            </a:r>
          </a:p>
          <a:p>
            <a:pPr marL="342900" indent="-342900">
              <a:lnSpc>
                <a:spcPct val="150000"/>
              </a:lnSpc>
              <a:buFont typeface="Arial" panose="020B0604020202020204" pitchFamily="34" charset="0"/>
              <a:buChar char="•"/>
            </a:pPr>
            <a:r>
              <a:rPr lang="en-US" sz="2400" dirty="0" smtClean="0"/>
              <a:t> What skills are important to have in this job?</a:t>
            </a:r>
          </a:p>
          <a:p>
            <a:pPr marL="342900" indent="-342900">
              <a:lnSpc>
                <a:spcPct val="150000"/>
              </a:lnSpc>
              <a:buFont typeface="Arial" panose="020B0604020202020204" pitchFamily="34" charset="0"/>
              <a:buChar char="•"/>
            </a:pPr>
            <a:r>
              <a:rPr lang="en-US" sz="2400" dirty="0" smtClean="0"/>
              <a:t> How do I become qualified to do this job?</a:t>
            </a:r>
          </a:p>
          <a:p>
            <a:pPr marL="342900" indent="-342900">
              <a:lnSpc>
                <a:spcPct val="150000"/>
              </a:lnSpc>
              <a:buFont typeface="Arial" panose="020B0604020202020204" pitchFamily="34" charset="0"/>
              <a:buChar char="•"/>
            </a:pPr>
            <a:r>
              <a:rPr lang="en-US" sz="2400" dirty="0" smtClean="0"/>
              <a:t> How long will it take?</a:t>
            </a:r>
          </a:p>
          <a:p>
            <a:pPr marL="342900" indent="-342900">
              <a:lnSpc>
                <a:spcPct val="150000"/>
              </a:lnSpc>
              <a:buFont typeface="Arial" panose="020B0604020202020204" pitchFamily="34" charset="0"/>
              <a:buChar char="•"/>
            </a:pPr>
            <a:r>
              <a:rPr lang="en-US" sz="2400" dirty="0" smtClean="0"/>
              <a:t> Is there room to grow in this job?</a:t>
            </a:r>
          </a:p>
          <a:p>
            <a:pPr marL="342900" indent="-342900">
              <a:lnSpc>
                <a:spcPct val="150000"/>
              </a:lnSpc>
              <a:buFont typeface="Arial" panose="020B0604020202020204" pitchFamily="34" charset="0"/>
              <a:buChar char="•"/>
            </a:pPr>
            <a:r>
              <a:rPr lang="en-US" sz="2400" dirty="0" smtClean="0"/>
              <a:t> Does this job fit in with my other goals and considerations?</a:t>
            </a:r>
          </a:p>
          <a:p>
            <a:pPr>
              <a:lnSpc>
                <a:spcPct val="150000"/>
              </a:lnSpc>
            </a:pPr>
            <a:r>
              <a:rPr lang="en-US" sz="1600" dirty="0" smtClean="0">
                <a:hlinkClick r:id="rId3"/>
              </a:rPr>
              <a:t>http</a:t>
            </a:r>
            <a:r>
              <a:rPr lang="en-US" sz="1600" dirty="0">
                <a:hlinkClick r:id="rId3"/>
              </a:rPr>
              <a:t>://joboutlook.gov.au/occupation.aspx?search=alpha&amp;tab=prospects&amp;cluster=&amp;code=4221</a:t>
            </a:r>
            <a:endParaRPr lang="en-US" sz="1600" dirty="0"/>
          </a:p>
          <a:p>
            <a:pPr>
              <a:lnSpc>
                <a:spcPct val="150000"/>
              </a:lnSpc>
            </a:pPr>
            <a:endParaRPr lang="en-US" sz="2400" dirty="0"/>
          </a:p>
        </p:txBody>
      </p:sp>
    </p:spTree>
    <p:extLst>
      <p:ext uri="{BB962C8B-B14F-4D97-AF65-F5344CB8AC3E}">
        <p14:creationId xmlns:p14="http://schemas.microsoft.com/office/powerpoint/2010/main" val="2199862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US" sz="2800" i="1" dirty="0" smtClean="0">
                <a:latin typeface="Century Gothic" panose="020B0502020202020204" pitchFamily="34" charset="0"/>
              </a:rPr>
              <a:t>Career Pathways</a:t>
            </a:r>
            <a:endParaRPr lang="en-US" sz="2800" i="1" dirty="0">
              <a:latin typeface="Century Gothic" panose="020B0502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Century Gothic" panose="020B0502020202020204" pitchFamily="34" charset="0"/>
              </a:rPr>
              <a:t>Certificates –3 -12 months</a:t>
            </a:r>
          </a:p>
          <a:p>
            <a:pPr marL="0" indent="0">
              <a:buNone/>
            </a:pPr>
            <a:r>
              <a:rPr lang="en-US" dirty="0" smtClean="0">
                <a:latin typeface="Century Gothic" panose="020B0502020202020204" pitchFamily="34" charset="0"/>
              </a:rPr>
              <a:t>Diplomas  – 1 – 2 years</a:t>
            </a:r>
          </a:p>
          <a:p>
            <a:pPr marL="0" indent="0">
              <a:buNone/>
            </a:pPr>
            <a:r>
              <a:rPr lang="en-US" dirty="0">
                <a:latin typeface="Century Gothic" panose="020B0502020202020204" pitchFamily="34" charset="0"/>
              </a:rPr>
              <a:t>Traineeships – </a:t>
            </a:r>
            <a:r>
              <a:rPr lang="en-US" dirty="0" smtClean="0">
                <a:latin typeface="Century Gothic" panose="020B0502020202020204" pitchFamily="34" charset="0"/>
              </a:rPr>
              <a:t>1year</a:t>
            </a:r>
          </a:p>
          <a:p>
            <a:pPr marL="0" indent="0">
              <a:buNone/>
            </a:pPr>
            <a:r>
              <a:rPr lang="en-US" dirty="0" smtClean="0">
                <a:latin typeface="Century Gothic" panose="020B0502020202020204" pitchFamily="34" charset="0"/>
              </a:rPr>
              <a:t>Apprenticeships – 3+ years </a:t>
            </a:r>
            <a:endParaRPr lang="en-US" dirty="0">
              <a:latin typeface="Century Gothic" panose="020B0502020202020204" pitchFamily="34" charset="0"/>
            </a:endParaRPr>
          </a:p>
          <a:p>
            <a:pPr marL="0" indent="0">
              <a:buNone/>
            </a:pPr>
            <a:r>
              <a:rPr lang="en-US" dirty="0" smtClean="0">
                <a:latin typeface="Century Gothic" panose="020B0502020202020204" pitchFamily="34" charset="0"/>
              </a:rPr>
              <a:t>Degrees – 3+ years </a:t>
            </a:r>
          </a:p>
          <a:p>
            <a:pPr marL="0" indent="0">
              <a:buNone/>
            </a:pPr>
            <a:endParaRPr lang="en-US" dirty="0" smtClean="0">
              <a:latin typeface="Century Gothic" panose="020B0502020202020204" pitchFamily="34" charset="0"/>
            </a:endParaRPr>
          </a:p>
          <a:p>
            <a:pPr marL="0" indent="0">
              <a:buNone/>
            </a:pPr>
            <a:r>
              <a:rPr lang="en-US" dirty="0" smtClean="0">
                <a:latin typeface="Century Gothic" panose="020B0502020202020204" pitchFamily="34" charset="0"/>
              </a:rPr>
              <a:t>Voluntary work</a:t>
            </a:r>
          </a:p>
          <a:p>
            <a:pPr marL="0" indent="0">
              <a:buNone/>
            </a:pPr>
            <a:r>
              <a:rPr lang="en-US" dirty="0" smtClean="0">
                <a:latin typeface="Century Gothic" panose="020B0502020202020204" pitchFamily="34" charset="0"/>
              </a:rPr>
              <a:t>Student Placement</a:t>
            </a:r>
          </a:p>
          <a:p>
            <a:pPr marL="0" indent="0">
              <a:buNone/>
            </a:pPr>
            <a:r>
              <a:rPr lang="en-US" dirty="0" smtClean="0"/>
              <a:t>                =</a:t>
            </a:r>
          </a:p>
          <a:p>
            <a:pPr marL="0" indent="0">
              <a:buNone/>
            </a:pPr>
            <a:r>
              <a:rPr lang="en-US" dirty="0" smtClean="0"/>
              <a:t>  </a:t>
            </a:r>
            <a:r>
              <a:rPr lang="en-US" dirty="0" smtClean="0">
                <a:solidFill>
                  <a:srgbClr val="FF0000"/>
                </a:solidFill>
              </a:rPr>
              <a:t>JOB you LOVE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760233"/>
            <a:ext cx="3305175" cy="32956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086" y="5257800"/>
            <a:ext cx="698573" cy="540000"/>
          </a:xfrm>
          <a:prstGeom prst="rect">
            <a:avLst/>
          </a:prstGeom>
        </p:spPr>
      </p:pic>
      <p:sp>
        <p:nvSpPr>
          <p:cNvPr id="7" name="Rectangle 6"/>
          <p:cNvSpPr/>
          <p:nvPr/>
        </p:nvSpPr>
        <p:spPr>
          <a:xfrm>
            <a:off x="4267200" y="3984220"/>
            <a:ext cx="6705600" cy="4216539"/>
          </a:xfrm>
          <a:prstGeom prst="rect">
            <a:avLst/>
          </a:prstGeom>
        </p:spPr>
        <p:txBody>
          <a:bodyPr wrap="square">
            <a:spAutoFit/>
          </a:bodyPr>
          <a:lstStyle/>
          <a:p>
            <a:pPr algn="ctr"/>
            <a:endParaRPr lang="en-AU" sz="1600"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sz="1000" b="1" i="1" dirty="0">
              <a:solidFill>
                <a:schemeClr val="accent2"/>
              </a:solidFill>
            </a:endParaRPr>
          </a:p>
          <a:p>
            <a:pPr algn="ctr"/>
            <a:endParaRPr lang="en-US" sz="1000" i="1" dirty="0" smtClean="0">
              <a:solidFill>
                <a:schemeClr val="bg1">
                  <a:lumMod val="75000"/>
                </a:schemeClr>
              </a:solidFill>
            </a:endParaRPr>
          </a:p>
          <a:p>
            <a:pPr algn="ctr"/>
            <a:r>
              <a:rPr lang="en-US" sz="1000" i="1" dirty="0" smtClean="0">
                <a:solidFill>
                  <a:schemeClr val="bg1">
                    <a:lumMod val="75000"/>
                  </a:schemeClr>
                </a:solidFill>
              </a:rPr>
              <a:t>Pictures </a:t>
            </a:r>
            <a:r>
              <a:rPr lang="en-US" sz="1000" i="1" dirty="0">
                <a:solidFill>
                  <a:schemeClr val="bg1">
                    <a:lumMod val="75000"/>
                  </a:schemeClr>
                </a:solidFill>
              </a:rPr>
              <a:t>courtesy of Google images</a:t>
            </a:r>
          </a:p>
          <a:p>
            <a:pPr algn="ctr"/>
            <a:endParaRPr lang="en-AU" b="1" dirty="0">
              <a:solidFill>
                <a:schemeClr val="accent2"/>
              </a:solidFill>
            </a:endParaRPr>
          </a:p>
          <a:p>
            <a:pPr algn="ctr"/>
            <a:endParaRPr lang="en-AU" b="1" dirty="0" smtClean="0">
              <a:solidFill>
                <a:schemeClr val="accent2"/>
              </a:solidFill>
            </a:endParaRPr>
          </a:p>
          <a:p>
            <a:pPr algn="ctr"/>
            <a:endParaRPr lang="en-AU" b="1" dirty="0">
              <a:solidFill>
                <a:schemeClr val="accent2"/>
              </a:solidFill>
            </a:endParaRPr>
          </a:p>
          <a:p>
            <a:pPr algn="ctr"/>
            <a:endParaRPr lang="en-AU" b="1" dirty="0" smtClean="0">
              <a:solidFill>
                <a:schemeClr val="accent2"/>
              </a:solidFill>
            </a:endParaRPr>
          </a:p>
          <a:p>
            <a:pPr algn="ctr"/>
            <a:endParaRPr lang="en-AU" sz="1000" b="1" dirty="0">
              <a:solidFill>
                <a:schemeClr val="accent2"/>
              </a:solidFill>
            </a:endParaRPr>
          </a:p>
          <a:p>
            <a:pPr algn="ctr"/>
            <a:r>
              <a:rPr lang="en-US" sz="1000" i="1" dirty="0" smtClean="0">
                <a:solidFill>
                  <a:schemeClr val="bg1">
                    <a:lumMod val="75000"/>
                  </a:schemeClr>
                </a:solidFill>
              </a:rPr>
              <a:t>                                                                                                                                                           Pictures </a:t>
            </a:r>
            <a:r>
              <a:rPr lang="en-US" sz="1000" i="1" dirty="0">
                <a:solidFill>
                  <a:schemeClr val="bg1">
                    <a:lumMod val="75000"/>
                  </a:schemeClr>
                </a:solidFill>
              </a:rPr>
              <a:t>courtesy of Google images</a:t>
            </a:r>
          </a:p>
          <a:p>
            <a:pPr algn="ctr"/>
            <a:endParaRPr lang="en-AU" sz="1000" b="1" dirty="0" smtClean="0">
              <a:solidFill>
                <a:schemeClr val="accent2"/>
              </a:solidFill>
            </a:endParaRPr>
          </a:p>
          <a:p>
            <a:pPr algn="ctr"/>
            <a:endParaRPr lang="en-AU" sz="1000" b="1" dirty="0" smtClean="0">
              <a:solidFill>
                <a:schemeClr val="accent2"/>
              </a:solidFill>
            </a:endParaRPr>
          </a:p>
          <a:p>
            <a:pPr algn="ctr"/>
            <a:r>
              <a:rPr lang="en-AU" sz="1000" b="1" dirty="0" smtClean="0">
                <a:solidFill>
                  <a:schemeClr val="accent2"/>
                </a:solidFill>
              </a:rPr>
              <a:t>Box </a:t>
            </a:r>
            <a:r>
              <a:rPr lang="en-AU" sz="1000" b="1" dirty="0">
                <a:solidFill>
                  <a:schemeClr val="accent2"/>
                </a:solidFill>
              </a:rPr>
              <a:t>Hill Institute's Skills and Jobs Centres were supported by the </a:t>
            </a:r>
            <a:r>
              <a:rPr lang="en-AU" sz="1000" b="1" dirty="0" smtClean="0">
                <a:solidFill>
                  <a:schemeClr val="accent2"/>
                </a:solidFill>
              </a:rPr>
              <a:t>Victorian Government</a:t>
            </a:r>
            <a:endParaRPr lang="en-AU" sz="1000" b="1" dirty="0">
              <a:solidFill>
                <a:schemeClr val="accent2"/>
              </a:solidFill>
            </a:endParaRPr>
          </a:p>
          <a:p>
            <a:endParaRPr lang="en-US" sz="1000" dirty="0"/>
          </a:p>
        </p:txBody>
      </p:sp>
      <p:sp>
        <p:nvSpPr>
          <p:cNvPr id="4" name="Rectangle 3"/>
          <p:cNvSpPr/>
          <p:nvPr/>
        </p:nvSpPr>
        <p:spPr>
          <a:xfrm>
            <a:off x="2209800" y="63246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Tree>
    <p:extLst>
      <p:ext uri="{BB962C8B-B14F-4D97-AF65-F5344CB8AC3E}">
        <p14:creationId xmlns:p14="http://schemas.microsoft.com/office/powerpoint/2010/main" val="98625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78309" y="1371600"/>
            <a:ext cx="2906359" cy="1524000"/>
          </a:xfrm>
          <a:prstGeom prst="round1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 1. Identifying </a:t>
            </a:r>
            <a:r>
              <a:rPr lang="en-US" i="1" dirty="0">
                <a:solidFill>
                  <a:schemeClr val="tx1"/>
                </a:solidFill>
              </a:rPr>
              <a:t>my areas of interests</a:t>
            </a:r>
          </a:p>
        </p:txBody>
      </p:sp>
      <p:sp>
        <p:nvSpPr>
          <p:cNvPr id="3" name="Oval 2"/>
          <p:cNvSpPr/>
          <p:nvPr/>
        </p:nvSpPr>
        <p:spPr>
          <a:xfrm>
            <a:off x="685800" y="3655135"/>
            <a:ext cx="2573767" cy="211880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2. Matching </a:t>
            </a:r>
            <a:r>
              <a:rPr lang="en-US" i="1" dirty="0">
                <a:solidFill>
                  <a:schemeClr val="tx1"/>
                </a:solidFill>
              </a:rPr>
              <a:t>interests with opportunities</a:t>
            </a:r>
          </a:p>
        </p:txBody>
      </p:sp>
      <p:sp>
        <p:nvSpPr>
          <p:cNvPr id="5" name="Title 4"/>
          <p:cNvSpPr>
            <a:spLocks noGrp="1"/>
          </p:cNvSpPr>
          <p:nvPr>
            <p:ph type="title"/>
          </p:nvPr>
        </p:nvSpPr>
        <p:spPr/>
        <p:txBody>
          <a:bodyPr/>
          <a:lstStyle/>
          <a:p>
            <a:r>
              <a:rPr lang="en-US" b="1" dirty="0" smtClean="0">
                <a:solidFill>
                  <a:schemeClr val="accent3">
                    <a:lumMod val="75000"/>
                  </a:schemeClr>
                </a:solidFill>
                <a:latin typeface="Adobe Devanagari" pitchFamily="18" charset="0"/>
                <a:cs typeface="Adobe Devanagari" pitchFamily="18" charset="0"/>
              </a:rPr>
              <a:t>Career Topics </a:t>
            </a:r>
            <a:endParaRPr lang="en-US" b="1" dirty="0">
              <a:solidFill>
                <a:schemeClr val="accent3">
                  <a:lumMod val="75000"/>
                </a:schemeClr>
              </a:solidFill>
              <a:latin typeface="Adobe Devanagari" pitchFamily="18" charset="0"/>
              <a:cs typeface="Adobe Devanagari" pitchFamily="18" charset="0"/>
            </a:endParaRPr>
          </a:p>
        </p:txBody>
      </p:sp>
      <p:sp>
        <p:nvSpPr>
          <p:cNvPr id="6" name="Rectangle 5"/>
          <p:cNvSpPr/>
          <p:nvPr/>
        </p:nvSpPr>
        <p:spPr>
          <a:xfrm>
            <a:off x="6629400" y="1066800"/>
            <a:ext cx="2133600" cy="2590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3. Understanding </a:t>
            </a:r>
            <a:r>
              <a:rPr lang="en-US" i="1" dirty="0">
                <a:solidFill>
                  <a:schemeClr val="tx1"/>
                </a:solidFill>
              </a:rPr>
              <a:t>job prospects for the future</a:t>
            </a: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274" y="1454524"/>
            <a:ext cx="3095625"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479803" y="4216774"/>
            <a:ext cx="2236694" cy="1524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4. Pathways </a:t>
            </a:r>
            <a:r>
              <a:rPr lang="en-US" i="1" dirty="0">
                <a:solidFill>
                  <a:schemeClr val="tx1"/>
                </a:solidFill>
              </a:rPr>
              <a:t>to getting your dream job</a:t>
            </a:r>
          </a:p>
        </p:txBody>
      </p:sp>
      <p:sp>
        <p:nvSpPr>
          <p:cNvPr id="4" name="Rectangle 3"/>
          <p:cNvSpPr/>
          <p:nvPr/>
        </p:nvSpPr>
        <p:spPr>
          <a:xfrm>
            <a:off x="2438400" y="63246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8" name="TextBox 7"/>
          <p:cNvSpPr txBox="1"/>
          <p:nvPr/>
        </p:nvSpPr>
        <p:spPr>
          <a:xfrm>
            <a:off x="4038600" y="5773943"/>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100560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752461" cy="646331"/>
          </a:xfrm>
          <a:prstGeom prst="rect">
            <a:avLst/>
          </a:prstGeom>
          <a:solidFill>
            <a:schemeClr val="accent3">
              <a:lumMod val="60000"/>
              <a:lumOff val="40000"/>
            </a:schemeClr>
          </a:solidFill>
        </p:spPr>
        <p:txBody>
          <a:bodyPr wrap="none" rtlCol="0">
            <a:spAutoFit/>
          </a:bodyPr>
          <a:lstStyle/>
          <a:p>
            <a:r>
              <a:rPr lang="en-US" sz="3600" dirty="0" smtClean="0"/>
              <a:t>How can I career </a:t>
            </a:r>
            <a:r>
              <a:rPr lang="en-US" sz="3600" dirty="0"/>
              <a:t>p</a:t>
            </a:r>
            <a:r>
              <a:rPr lang="en-US" sz="3600" dirty="0" smtClean="0"/>
              <a:t>lan for a Job of the Future?</a:t>
            </a:r>
            <a:endParaRPr lang="en-US" sz="3600" dirty="0"/>
          </a:p>
        </p:txBody>
      </p:sp>
      <p:sp>
        <p:nvSpPr>
          <p:cNvPr id="4" name="TextBox 3"/>
          <p:cNvSpPr txBox="1"/>
          <p:nvPr/>
        </p:nvSpPr>
        <p:spPr>
          <a:xfrm>
            <a:off x="304800" y="1143000"/>
            <a:ext cx="8758280" cy="6186309"/>
          </a:xfrm>
          <a:prstGeom prst="rect">
            <a:avLst/>
          </a:prstGeom>
          <a:noFill/>
        </p:spPr>
        <p:txBody>
          <a:bodyPr wrap="square" rtlCol="0">
            <a:spAutoFit/>
          </a:bodyPr>
          <a:lstStyle/>
          <a:p>
            <a:endParaRPr lang="en-US" dirty="0" smtClean="0"/>
          </a:p>
          <a:p>
            <a:pPr marL="342900" indent="-342900">
              <a:buAutoNum type="arabicPeriod"/>
            </a:pPr>
            <a:r>
              <a:rPr lang="en-US" sz="2000" dirty="0" smtClean="0"/>
              <a:t>Learn what occupations exist and review </a:t>
            </a:r>
            <a:r>
              <a:rPr lang="en-US" sz="2000" dirty="0" smtClean="0"/>
              <a:t>their </a:t>
            </a:r>
            <a:r>
              <a:rPr lang="en-US" sz="2000" dirty="0" smtClean="0"/>
              <a:t>future prospects </a:t>
            </a:r>
          </a:p>
          <a:p>
            <a:pPr marL="342900" indent="-342900">
              <a:buAutoNum type="arabicPeriod"/>
            </a:pPr>
            <a:endParaRPr lang="en-US" sz="2000" dirty="0" smtClean="0"/>
          </a:p>
          <a:p>
            <a:r>
              <a:rPr lang="en-US" sz="1400" dirty="0" smtClean="0">
                <a:hlinkClick r:id="rId3"/>
              </a:rPr>
              <a:t>http</a:t>
            </a:r>
            <a:r>
              <a:rPr lang="en-US" sz="1400" dirty="0">
                <a:hlinkClick r:id="rId3"/>
              </a:rPr>
              <a:t>://</a:t>
            </a:r>
            <a:r>
              <a:rPr lang="en-US" sz="1400" dirty="0" smtClean="0">
                <a:hlinkClick r:id="rId3"/>
              </a:rPr>
              <a:t>joboutlook.gov.au/alpha.aspx</a:t>
            </a:r>
            <a:endParaRPr lang="en-US" sz="1400" dirty="0"/>
          </a:p>
          <a:p>
            <a:endParaRPr lang="en-US" sz="2000" dirty="0"/>
          </a:p>
          <a:p>
            <a:r>
              <a:rPr lang="en-US" sz="2000" dirty="0" smtClean="0"/>
              <a:t>2</a:t>
            </a:r>
            <a:r>
              <a:rPr lang="en-US" sz="2000" dirty="0" smtClean="0"/>
              <a:t>. Narrow </a:t>
            </a:r>
            <a:r>
              <a:rPr lang="en-US" sz="2000" dirty="0" smtClean="0"/>
              <a:t>down  your areas of </a:t>
            </a:r>
            <a:r>
              <a:rPr lang="en-US" sz="2000" dirty="0" smtClean="0"/>
              <a:t>interest – Top 3</a:t>
            </a:r>
            <a:endParaRPr lang="en-US" sz="2000" dirty="0" smtClean="0"/>
          </a:p>
          <a:p>
            <a:endParaRPr lang="en-US" sz="1000" dirty="0">
              <a:hlinkClick r:id="rId4"/>
            </a:endParaRPr>
          </a:p>
          <a:p>
            <a:endParaRPr lang="en-US" sz="1400" dirty="0" smtClean="0"/>
          </a:p>
          <a:p>
            <a:r>
              <a:rPr lang="en-US" sz="2000" dirty="0" smtClean="0"/>
              <a:t>3. Understand the study / time commitments it takes to learn a </a:t>
            </a:r>
            <a:r>
              <a:rPr lang="en-US" sz="2000" dirty="0" smtClean="0"/>
              <a:t>job</a:t>
            </a:r>
          </a:p>
          <a:p>
            <a:endParaRPr lang="en-US" sz="2000" dirty="0" smtClean="0"/>
          </a:p>
          <a:p>
            <a:r>
              <a:rPr lang="en-US" sz="1400" dirty="0">
                <a:hlinkClick r:id="rId4"/>
              </a:rPr>
              <a:t>http://www.skills.vic.gov.au/victorianskillsgateway/Pages/Home.aspx?Redirect=1#/SitePages/Home.aspx</a:t>
            </a:r>
            <a:endParaRPr lang="en-US" sz="1400" dirty="0"/>
          </a:p>
          <a:p>
            <a:endParaRPr lang="en-US" sz="1400" dirty="0" smtClean="0"/>
          </a:p>
          <a:p>
            <a:r>
              <a:rPr lang="en-US" sz="2000" dirty="0" smtClean="0"/>
              <a:t>4. Review against your own </a:t>
            </a:r>
            <a:r>
              <a:rPr lang="en-US" sz="2000" dirty="0" smtClean="0"/>
              <a:t>availability</a:t>
            </a:r>
            <a:endParaRPr lang="en-US" sz="2000" dirty="0" smtClean="0"/>
          </a:p>
          <a:p>
            <a:endParaRPr lang="en-US" sz="2000" dirty="0" smtClean="0"/>
          </a:p>
          <a:p>
            <a:r>
              <a:rPr lang="en-US" sz="2000" dirty="0" smtClean="0"/>
              <a:t>5. Consider entry level roles which allow you to gain work faster</a:t>
            </a:r>
          </a:p>
          <a:p>
            <a:endParaRPr lang="en-US" sz="2000" dirty="0" smtClean="0"/>
          </a:p>
          <a:p>
            <a:r>
              <a:rPr lang="en-US" sz="2000" dirty="0" smtClean="0"/>
              <a:t>6. Take a volunteer position in area of interest to gain experience &amp; references</a:t>
            </a:r>
          </a:p>
          <a:p>
            <a:r>
              <a:rPr lang="en-US" sz="1400" dirty="0">
                <a:hlinkClick r:id="rId5"/>
              </a:rPr>
              <a:t>https://govolunteer.com.au/volunteering/in-melbourne-vic-3000?keyword=couns&amp;radius=40</a:t>
            </a:r>
            <a:endParaRPr lang="en-US" sz="1400" dirty="0" smtClean="0"/>
          </a:p>
          <a:p>
            <a:pPr marL="342900" indent="-342900">
              <a:buAutoNum type="arabicPeriod"/>
            </a:pPr>
            <a:endParaRPr lang="en-US" sz="2000" dirty="0" smtClean="0">
              <a:solidFill>
                <a:srgbClr val="FF0000"/>
              </a:solidFill>
            </a:endParaRPr>
          </a:p>
          <a:p>
            <a:r>
              <a:rPr lang="en-US" sz="2000" dirty="0" smtClean="0">
                <a:solidFill>
                  <a:srgbClr val="FF0000"/>
                </a:solidFill>
              </a:rPr>
              <a:t>7. Make an appointment with a Skills and jobs Centre for Career Advice!</a:t>
            </a:r>
            <a:endParaRPr lang="en-US" sz="2000" dirty="0">
              <a:solidFill>
                <a:srgbClr val="FF0000"/>
              </a:solidFill>
            </a:endParaRPr>
          </a:p>
          <a:p>
            <a:endParaRPr lang="en-US" sz="2000" dirty="0" smtClean="0"/>
          </a:p>
          <a:p>
            <a:pPr algn="ctr"/>
            <a:r>
              <a:rPr lang="en-AU" sz="900" b="1" dirty="0">
                <a:solidFill>
                  <a:schemeClr val="accent2"/>
                </a:solidFill>
              </a:rPr>
              <a:t>Box Hill Institute's Skills and Jobs Centres were supported by the Victorian Government</a:t>
            </a:r>
          </a:p>
          <a:p>
            <a:pPr marL="342900" indent="-342900">
              <a:buAutoNum type="arabicPeriod"/>
            </a:pPr>
            <a:endParaRPr lang="en-US" sz="900" dirty="0"/>
          </a:p>
        </p:txBody>
      </p:sp>
    </p:spTree>
    <p:extLst>
      <p:ext uri="{BB962C8B-B14F-4D97-AF65-F5344CB8AC3E}">
        <p14:creationId xmlns:p14="http://schemas.microsoft.com/office/powerpoint/2010/main" val="350411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DS_SV lock up CMYK 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300" y="484910"/>
            <a:ext cx="5334000" cy="111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07770" y="6582124"/>
            <a:ext cx="4907430" cy="246221"/>
          </a:xfrm>
          <a:prstGeom prst="rect">
            <a:avLst/>
          </a:prstGeom>
          <a:noFill/>
        </p:spPr>
        <p:txBody>
          <a:bodyPr wrap="square" rtlCol="0">
            <a:spAutoFit/>
          </a:bodyPr>
          <a:lstStyle/>
          <a:p>
            <a:r>
              <a:rPr lang="en-AU" sz="1000" b="1" dirty="0">
                <a:solidFill>
                  <a:schemeClr val="accent2"/>
                </a:solidFill>
              </a:rPr>
              <a:t>Box Hill </a:t>
            </a:r>
            <a:r>
              <a:rPr lang="en-AU" sz="1000" b="1" dirty="0" smtClean="0">
                <a:solidFill>
                  <a:schemeClr val="accent2"/>
                </a:solidFill>
              </a:rPr>
              <a:t>Institute's Skills </a:t>
            </a:r>
            <a:r>
              <a:rPr lang="en-AU" sz="1000" b="1" dirty="0">
                <a:solidFill>
                  <a:schemeClr val="accent2"/>
                </a:solidFill>
              </a:rPr>
              <a:t>and Jobs Centres were supported </a:t>
            </a:r>
            <a:r>
              <a:rPr lang="en-AU" sz="1000" b="1" dirty="0" smtClean="0">
                <a:solidFill>
                  <a:schemeClr val="accent2"/>
                </a:solidFill>
              </a:rPr>
              <a:t>by the Victorian Government</a:t>
            </a:r>
            <a:endParaRPr lang="en-AU" sz="1000" b="1" dirty="0">
              <a:solidFill>
                <a:schemeClr val="accent2"/>
              </a:solidFill>
            </a:endParaRPr>
          </a:p>
        </p:txBody>
      </p:sp>
      <p:sp>
        <p:nvSpPr>
          <p:cNvPr id="7" name="TextBox 6"/>
          <p:cNvSpPr txBox="1"/>
          <p:nvPr/>
        </p:nvSpPr>
        <p:spPr>
          <a:xfrm>
            <a:off x="533400" y="1596160"/>
            <a:ext cx="8070791" cy="5909310"/>
          </a:xfrm>
          <a:prstGeom prst="rect">
            <a:avLst/>
          </a:prstGeom>
          <a:noFill/>
        </p:spPr>
        <p:txBody>
          <a:bodyPr wrap="square" rtlCol="0">
            <a:spAutoFit/>
          </a:bodyPr>
          <a:lstStyle/>
          <a:p>
            <a:pPr algn="ctr"/>
            <a:endParaRPr lang="en-US" sz="2400" dirty="0" smtClean="0"/>
          </a:p>
          <a:p>
            <a:r>
              <a:rPr lang="en-US" sz="2000" b="1" dirty="0" smtClean="0"/>
              <a:t>	CBD</a:t>
            </a:r>
            <a:r>
              <a:rPr lang="en-US" sz="2000" b="1" dirty="0"/>
              <a:t>				</a:t>
            </a:r>
            <a:r>
              <a:rPr lang="en-US" sz="2000" b="1" dirty="0" smtClean="0"/>
              <a:t>ELGAR</a:t>
            </a:r>
            <a:r>
              <a:rPr lang="en-US" sz="2000" b="1" dirty="0"/>
              <a:t>	</a:t>
            </a:r>
            <a:endParaRPr lang="en-US" sz="2000" b="1" dirty="0" smtClean="0"/>
          </a:p>
          <a:p>
            <a:r>
              <a:rPr lang="en-US" sz="2000" dirty="0" smtClean="0"/>
              <a:t>	Ground Floor			Box </a:t>
            </a:r>
            <a:r>
              <a:rPr lang="en-US" sz="2000" dirty="0"/>
              <a:t>Hill Institute	</a:t>
            </a:r>
          </a:p>
          <a:p>
            <a:r>
              <a:rPr lang="en-US" sz="2000" dirty="0" smtClean="0"/>
              <a:t>	21 </a:t>
            </a:r>
            <a:r>
              <a:rPr lang="en-US" sz="2000" dirty="0" err="1"/>
              <a:t>Degraves</a:t>
            </a:r>
            <a:r>
              <a:rPr lang="en-US" sz="2000" dirty="0"/>
              <a:t> </a:t>
            </a:r>
            <a:r>
              <a:rPr lang="en-US" sz="2000" dirty="0" smtClean="0"/>
              <a:t>St			465 Elgar Road</a:t>
            </a:r>
          </a:p>
          <a:p>
            <a:r>
              <a:rPr lang="en-US" sz="2000" dirty="0" smtClean="0"/>
              <a:t>	Melbourne</a:t>
            </a:r>
            <a:r>
              <a:rPr lang="en-US" sz="2000" dirty="0"/>
              <a:t>, </a:t>
            </a:r>
            <a:r>
              <a:rPr lang="en-US" sz="2000" dirty="0" smtClean="0"/>
              <a:t>3000			Box </a:t>
            </a:r>
            <a:r>
              <a:rPr lang="en-US" sz="2000" dirty="0"/>
              <a:t>Hill, 3128</a:t>
            </a:r>
          </a:p>
          <a:p>
            <a:r>
              <a:rPr lang="en-US" sz="2000" dirty="0" smtClean="0"/>
              <a:t>	P</a:t>
            </a:r>
            <a:r>
              <a:rPr lang="en-US" sz="2000" dirty="0"/>
              <a:t>: 03 8892 </a:t>
            </a:r>
            <a:r>
              <a:rPr lang="en-US" sz="2000" dirty="0" smtClean="0"/>
              <a:t>1360			P: 03 8892 1350</a:t>
            </a:r>
            <a:endParaRPr lang="en-US" sz="2000" dirty="0"/>
          </a:p>
          <a:p>
            <a:r>
              <a:rPr lang="en-US" sz="2000" dirty="0" smtClean="0"/>
              <a:t>	E</a:t>
            </a:r>
            <a:r>
              <a:rPr lang="en-US" sz="2000" dirty="0"/>
              <a:t>: </a:t>
            </a:r>
            <a:r>
              <a:rPr lang="en-US" sz="2000" dirty="0" smtClean="0">
                <a:hlinkClick r:id="rId3"/>
              </a:rPr>
              <a:t>SAJC.CBD@boxhill.edu.au</a:t>
            </a:r>
            <a:r>
              <a:rPr lang="en-US" sz="2000" dirty="0" smtClean="0"/>
              <a:t>	E: </a:t>
            </a:r>
            <a:r>
              <a:rPr lang="en-US" sz="2000" dirty="0" smtClean="0">
                <a:hlinkClick r:id="rId4"/>
              </a:rPr>
              <a:t>SAJC.Elgar@boxhill.edu.au</a:t>
            </a:r>
            <a:endParaRPr lang="en-US" sz="2000" dirty="0"/>
          </a:p>
          <a:p>
            <a:endParaRPr lang="en-US" sz="2000" b="1" dirty="0"/>
          </a:p>
          <a:p>
            <a:r>
              <a:rPr lang="en-US" sz="2000" b="1" dirty="0" smtClean="0"/>
              <a:t>	LILYDALE</a:t>
            </a:r>
          </a:p>
          <a:p>
            <a:r>
              <a:rPr lang="en-US" sz="2000" dirty="0" smtClean="0"/>
              <a:t>	John Street Campus</a:t>
            </a:r>
          </a:p>
          <a:p>
            <a:r>
              <a:rPr lang="en-US" sz="2000" dirty="0" smtClean="0"/>
              <a:t>	34-40 John Street</a:t>
            </a:r>
          </a:p>
          <a:p>
            <a:r>
              <a:rPr lang="en-US" sz="2000" dirty="0"/>
              <a:t>	</a:t>
            </a:r>
            <a:r>
              <a:rPr lang="en-US" sz="2000" dirty="0" smtClean="0"/>
              <a:t>Lilydale, 3140</a:t>
            </a:r>
          </a:p>
          <a:p>
            <a:r>
              <a:rPr lang="en-US" sz="2000" dirty="0"/>
              <a:t>	</a:t>
            </a:r>
            <a:r>
              <a:rPr lang="en-US" sz="2000" dirty="0" smtClean="0"/>
              <a:t>P: 03 8892 1370</a:t>
            </a:r>
          </a:p>
          <a:p>
            <a:r>
              <a:rPr lang="en-US" sz="2000" dirty="0"/>
              <a:t>	</a:t>
            </a:r>
            <a:r>
              <a:rPr lang="en-US" sz="2000" dirty="0" smtClean="0"/>
              <a:t>E: </a:t>
            </a:r>
            <a:r>
              <a:rPr lang="en-US" sz="2000" dirty="0" smtClean="0">
                <a:hlinkClick r:id="rId5"/>
              </a:rPr>
              <a:t>SAJC.Lilydale@boxhill.edu.au</a:t>
            </a:r>
            <a:endParaRPr lang="en-US" sz="2000" dirty="0" smtClean="0"/>
          </a:p>
          <a:p>
            <a:endParaRPr lang="en-US" sz="1600" dirty="0" smtClean="0"/>
          </a:p>
          <a:p>
            <a:pPr algn="ctr"/>
            <a:r>
              <a:rPr lang="en-US" sz="2400" dirty="0" smtClean="0"/>
              <a:t>www.boxhill.edu.au/skills-and-job-centre</a:t>
            </a:r>
            <a:r>
              <a:rPr lang="en-US" sz="2400" dirty="0"/>
              <a:t>/</a:t>
            </a:r>
            <a:endParaRPr lang="en-US" sz="2400" dirty="0" smtClean="0"/>
          </a:p>
          <a:p>
            <a:endParaRPr lang="en-US" dirty="0" smtClean="0"/>
          </a:p>
          <a:p>
            <a:endParaRPr lang="en-US" dirty="0"/>
          </a:p>
          <a:p>
            <a:endParaRPr lang="en-US" dirty="0"/>
          </a:p>
        </p:txBody>
      </p:sp>
    </p:spTree>
    <p:extLst>
      <p:ext uri="{BB962C8B-B14F-4D97-AF65-F5344CB8AC3E}">
        <p14:creationId xmlns:p14="http://schemas.microsoft.com/office/powerpoint/2010/main" val="1466135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75" y="5410200"/>
            <a:ext cx="8305800" cy="523220"/>
          </a:xfrm>
          <a:prstGeom prst="rect">
            <a:avLst/>
          </a:prstGeom>
          <a:solidFill>
            <a:schemeClr val="accent3">
              <a:lumMod val="60000"/>
              <a:lumOff val="40000"/>
            </a:schemeClr>
          </a:solidFill>
        </p:spPr>
        <p:txBody>
          <a:bodyPr wrap="square" rtlCol="0">
            <a:spAutoFit/>
          </a:bodyPr>
          <a:lstStyle/>
          <a:p>
            <a:pPr algn="ctr"/>
            <a:r>
              <a:rPr lang="en-US" sz="2800" i="1" dirty="0" smtClean="0"/>
              <a:t>How do I know what job I want to do?</a:t>
            </a:r>
            <a:endParaRPr lang="en-US" sz="2800" i="1" dirty="0"/>
          </a:p>
        </p:txBody>
      </p:sp>
      <p:sp>
        <p:nvSpPr>
          <p:cNvPr id="3" name="AutoShape 2" descr="Image result for 1930's bord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1930's bord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1930's borde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06" y="1114019"/>
            <a:ext cx="6286500" cy="3533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1518" y="62484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7" name="TextBox 6"/>
          <p:cNvSpPr txBox="1"/>
          <p:nvPr/>
        </p:nvSpPr>
        <p:spPr>
          <a:xfrm>
            <a:off x="3616848" y="4800600"/>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1000017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2" y="4162535"/>
            <a:ext cx="3897976"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268069"/>
            <a:ext cx="8305800" cy="523220"/>
          </a:xfrm>
          <a:prstGeom prst="rect">
            <a:avLst/>
          </a:prstGeom>
          <a:solidFill>
            <a:schemeClr val="accent3">
              <a:lumMod val="60000"/>
              <a:lumOff val="40000"/>
            </a:schemeClr>
          </a:solidFill>
        </p:spPr>
        <p:txBody>
          <a:bodyPr wrap="square" rtlCol="0">
            <a:spAutoFit/>
          </a:bodyPr>
          <a:lstStyle/>
          <a:p>
            <a:r>
              <a:rPr lang="en-US" sz="2800" i="1" dirty="0"/>
              <a:t>Investigating the right career path for you can be fun!</a:t>
            </a:r>
          </a:p>
        </p:txBody>
      </p:sp>
      <p:sp>
        <p:nvSpPr>
          <p:cNvPr id="9" name="TextBox 8"/>
          <p:cNvSpPr txBox="1"/>
          <p:nvPr/>
        </p:nvSpPr>
        <p:spPr>
          <a:xfrm>
            <a:off x="533400" y="930287"/>
            <a:ext cx="2658741" cy="400110"/>
          </a:xfrm>
          <a:prstGeom prst="rect">
            <a:avLst/>
          </a:prstGeom>
          <a:noFill/>
        </p:spPr>
        <p:txBody>
          <a:bodyPr wrap="none" rtlCol="0">
            <a:spAutoFit/>
          </a:bodyPr>
          <a:lstStyle/>
          <a:p>
            <a:r>
              <a:rPr lang="en-US" sz="2000" i="1" u="sng" dirty="0" smtClean="0">
                <a:solidFill>
                  <a:schemeClr val="accent3">
                    <a:lumMod val="75000"/>
                  </a:schemeClr>
                </a:solidFill>
              </a:rPr>
              <a:t>Career Researching Tips</a:t>
            </a:r>
            <a:endParaRPr lang="en-US" sz="2000" i="1" u="sng" dirty="0">
              <a:solidFill>
                <a:schemeClr val="accent3">
                  <a:lumMod val="75000"/>
                </a:schemeClr>
              </a:solidFill>
            </a:endParaRPr>
          </a:p>
        </p:txBody>
      </p:sp>
      <p:sp>
        <p:nvSpPr>
          <p:cNvPr id="10" name="TextBox 9"/>
          <p:cNvSpPr txBox="1"/>
          <p:nvPr/>
        </p:nvSpPr>
        <p:spPr>
          <a:xfrm>
            <a:off x="107577" y="1447800"/>
            <a:ext cx="8875642" cy="2585323"/>
          </a:xfrm>
          <a:prstGeom prst="rect">
            <a:avLst/>
          </a:prstGeom>
          <a:noFill/>
        </p:spPr>
        <p:txBody>
          <a:bodyPr wrap="square" rtlCol="0">
            <a:spAutoFit/>
          </a:bodyPr>
          <a:lstStyle/>
          <a:p>
            <a:pPr marL="342900" indent="-342900">
              <a:buFont typeface="Arial" panose="020B0604020202020204" pitchFamily="34" charset="0"/>
              <a:buChar char="•"/>
            </a:pPr>
            <a:r>
              <a:rPr lang="en-US" dirty="0" smtClean="0"/>
              <a:t>Job Outlook– jobs are </a:t>
            </a:r>
            <a:r>
              <a:rPr lang="en-US" dirty="0"/>
              <a:t>listed </a:t>
            </a:r>
            <a:r>
              <a:rPr lang="en-US" dirty="0" smtClean="0"/>
              <a:t>alphabetically </a:t>
            </a:r>
          </a:p>
          <a:p>
            <a:pPr marL="342900" indent="-342900">
              <a:buFont typeface="Arial" panose="020B0604020202020204" pitchFamily="34" charset="0"/>
              <a:buChar char="•"/>
            </a:pPr>
            <a:r>
              <a:rPr lang="en-US" dirty="0" smtClean="0"/>
              <a:t>Bullseye charts – these list job according to level and occupation</a:t>
            </a:r>
          </a:p>
          <a:p>
            <a:pPr marL="342900" indent="-342900">
              <a:buFont typeface="Arial" panose="020B0604020202020204" pitchFamily="34" charset="0"/>
              <a:buChar char="•"/>
            </a:pPr>
            <a:r>
              <a:rPr lang="en-US" dirty="0" smtClean="0"/>
              <a:t>Investigate job boards like Seek – which jobs make you feel excited?</a:t>
            </a:r>
          </a:p>
          <a:p>
            <a:pPr marL="342900" indent="-342900">
              <a:buFont typeface="Arial" panose="020B0604020202020204" pitchFamily="34" charset="0"/>
              <a:buChar char="•"/>
            </a:pPr>
            <a:r>
              <a:rPr lang="en-US" dirty="0" smtClean="0"/>
              <a:t>Attend career expos’</a:t>
            </a:r>
          </a:p>
          <a:p>
            <a:pPr marL="342900" indent="-342900">
              <a:buFont typeface="Arial" panose="020B0604020202020204" pitchFamily="34" charset="0"/>
              <a:buChar char="•"/>
            </a:pPr>
            <a:r>
              <a:rPr lang="en-US" dirty="0" smtClean="0"/>
              <a:t>Research course guides or use </a:t>
            </a:r>
            <a:r>
              <a:rPr lang="en-US" dirty="0"/>
              <a:t>Skills </a:t>
            </a:r>
            <a:r>
              <a:rPr lang="en-US" dirty="0" smtClean="0"/>
              <a:t>Gateway</a:t>
            </a:r>
            <a:endParaRPr lang="en-US" sz="1400" dirty="0"/>
          </a:p>
          <a:p>
            <a:pPr marL="342900" indent="-342900">
              <a:buFont typeface="Arial" panose="020B0604020202020204" pitchFamily="34" charset="0"/>
              <a:buChar char="•"/>
            </a:pPr>
            <a:r>
              <a:rPr lang="en-US" dirty="0" smtClean="0"/>
              <a:t>Talk to people you know – what jobs do they do?</a:t>
            </a:r>
          </a:p>
          <a:p>
            <a:pPr marL="342900" indent="-342900">
              <a:buFont typeface="Arial" panose="020B0604020202020204" pitchFamily="34" charset="0"/>
              <a:buChar char="•"/>
            </a:pPr>
            <a:r>
              <a:rPr lang="en-US" dirty="0" smtClean="0"/>
              <a:t>Talk to people who work in a job you would like to do – how did they get there?</a:t>
            </a:r>
          </a:p>
          <a:p>
            <a:pPr marL="342900" indent="-342900">
              <a:buFont typeface="Arial" panose="020B0604020202020204" pitchFamily="34" charset="0"/>
              <a:buChar char="•"/>
            </a:pPr>
            <a:r>
              <a:rPr lang="en-US" dirty="0" smtClean="0"/>
              <a:t>Consider taking a career </a:t>
            </a:r>
            <a:r>
              <a:rPr lang="en-US" dirty="0"/>
              <a:t>personality </a:t>
            </a:r>
            <a:r>
              <a:rPr lang="en-US" dirty="0" smtClean="0"/>
              <a:t>test</a:t>
            </a:r>
            <a:r>
              <a:rPr lang="en-US" dirty="0" smtClean="0">
                <a:hlinkClick r:id="rId4" action="ppaction://hlinksldjump"/>
              </a:rPr>
              <a:t> </a:t>
            </a:r>
            <a:r>
              <a:rPr lang="en-US" dirty="0" smtClean="0"/>
              <a:t> - what occupations you would suit?</a:t>
            </a:r>
          </a:p>
          <a:p>
            <a:pPr marL="342900" indent="-342900">
              <a:buFont typeface="Arial" panose="020B0604020202020204" pitchFamily="34" charset="0"/>
              <a:buChar char="•"/>
            </a:pPr>
            <a:r>
              <a:rPr lang="en-US" dirty="0" smtClean="0"/>
              <a:t>Make an appointment with a Career </a:t>
            </a:r>
            <a:r>
              <a:rPr lang="en-US" dirty="0"/>
              <a:t>C</a:t>
            </a:r>
            <a:r>
              <a:rPr lang="en-US" dirty="0" smtClean="0"/>
              <a:t>ounsellor for 1:1 guidance</a:t>
            </a:r>
            <a:endParaRPr lang="en-US" dirty="0"/>
          </a:p>
        </p:txBody>
      </p:sp>
      <p:sp>
        <p:nvSpPr>
          <p:cNvPr id="2" name="TextBox 1"/>
          <p:cNvSpPr txBox="1"/>
          <p:nvPr/>
        </p:nvSpPr>
        <p:spPr>
          <a:xfrm>
            <a:off x="6019800" y="6477000"/>
            <a:ext cx="92365" cy="369332"/>
          </a:xfrm>
          <a:prstGeom prst="rect">
            <a:avLst/>
          </a:prstGeom>
          <a:noFill/>
        </p:spPr>
        <p:txBody>
          <a:bodyPr wrap="square" rtlCol="0">
            <a:spAutoFit/>
          </a:bodyPr>
          <a:lstStyle/>
          <a:p>
            <a:endParaRPr lang="en-US" dirty="0"/>
          </a:p>
        </p:txBody>
      </p:sp>
      <p:sp>
        <p:nvSpPr>
          <p:cNvPr id="3" name="Rectangle 2"/>
          <p:cNvSpPr/>
          <p:nvPr/>
        </p:nvSpPr>
        <p:spPr>
          <a:xfrm>
            <a:off x="4395083" y="654625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4" name="TextBox 3"/>
          <p:cNvSpPr txBox="1"/>
          <p:nvPr/>
        </p:nvSpPr>
        <p:spPr>
          <a:xfrm>
            <a:off x="1112133" y="6561548"/>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35797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3">
              <a:lumMod val="60000"/>
              <a:lumOff val="40000"/>
            </a:schemeClr>
          </a:solidFill>
        </p:spPr>
        <p:txBody>
          <a:bodyPr>
            <a:normAutofit/>
          </a:bodyPr>
          <a:lstStyle/>
          <a:p>
            <a:r>
              <a:rPr lang="en-US" sz="2800" i="1" dirty="0" smtClean="0">
                <a:latin typeface="Century Gothic "/>
              </a:rPr>
              <a:t>What Career would I suit?</a:t>
            </a:r>
            <a:endParaRPr lang="en-US" sz="2800" i="1" dirty="0">
              <a:latin typeface="Century Gothic "/>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596" y="4230688"/>
            <a:ext cx="16859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789" y="4581525"/>
            <a:ext cx="148418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18573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918" y="1711221"/>
            <a:ext cx="19907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721" y="1121779"/>
            <a:ext cx="2590800" cy="232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3439" y="4417987"/>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29274" y="6582123"/>
            <a:ext cx="5038326" cy="246221"/>
          </a:xfrm>
          <a:prstGeom prst="rect">
            <a:avLst/>
          </a:prstGeom>
          <a:noFill/>
        </p:spPr>
        <p:txBody>
          <a:bodyPr wrap="square" rtlCol="0">
            <a:spAutoFit/>
          </a:bodyPr>
          <a:lstStyle/>
          <a:p>
            <a:r>
              <a:rPr lang="en-AU" sz="1000" b="1" dirty="0">
                <a:solidFill>
                  <a:schemeClr val="accent2"/>
                </a:solidFill>
              </a:rPr>
              <a:t>Box Hill Institute's Skills and Jobs Centres were supported by the Victorian Government</a:t>
            </a:r>
          </a:p>
        </p:txBody>
      </p:sp>
      <p:sp>
        <p:nvSpPr>
          <p:cNvPr id="10" name="Rectangle 9"/>
          <p:cNvSpPr/>
          <p:nvPr/>
        </p:nvSpPr>
        <p:spPr>
          <a:xfrm>
            <a:off x="9677400" y="3158341"/>
            <a:ext cx="1752600" cy="3970318"/>
          </a:xfrm>
          <a:prstGeom prst="rect">
            <a:avLst/>
          </a:prstGeom>
        </p:spPr>
        <p:txBody>
          <a:bodyPr wrap="square">
            <a:spAutoFit/>
          </a:bodyPr>
          <a:lstStyle/>
          <a:p>
            <a:r>
              <a:rPr lang="en-US" i="1" dirty="0" smtClean="0">
                <a:solidFill>
                  <a:schemeClr val="bg1">
                    <a:lumMod val="75000"/>
                  </a:schemeClr>
                </a:solidFill>
              </a:rPr>
              <a:t>Food &amp; </a:t>
            </a:r>
            <a:r>
              <a:rPr lang="en-US" i="1" dirty="0" err="1" smtClean="0">
                <a:solidFill>
                  <a:schemeClr val="bg1">
                    <a:lumMod val="75000"/>
                  </a:schemeClr>
                </a:solidFill>
              </a:rPr>
              <a:t>Tr</a:t>
            </a:r>
            <a:endParaRPr lang="en-US" i="1" dirty="0" smtClean="0">
              <a:solidFill>
                <a:schemeClr val="bg1">
                  <a:lumMod val="75000"/>
                </a:schemeClr>
              </a:solidFill>
            </a:endParaRPr>
          </a:p>
          <a:p>
            <a:endParaRPr lang="en-US" i="1" dirty="0">
              <a:solidFill>
                <a:schemeClr val="bg1">
                  <a:lumMod val="75000"/>
                </a:schemeClr>
              </a:solidFill>
            </a:endParaRPr>
          </a:p>
          <a:p>
            <a:endParaRPr lang="en-US" i="1" dirty="0" smtClean="0">
              <a:solidFill>
                <a:schemeClr val="bg1">
                  <a:lumMod val="75000"/>
                </a:schemeClr>
              </a:solidFill>
            </a:endParaRPr>
          </a:p>
          <a:p>
            <a:endParaRPr lang="en-US" i="1" dirty="0">
              <a:solidFill>
                <a:schemeClr val="bg1">
                  <a:lumMod val="75000"/>
                </a:schemeClr>
              </a:solidFill>
            </a:endParaRPr>
          </a:p>
          <a:p>
            <a:endParaRPr lang="en-US" i="1" dirty="0" smtClean="0">
              <a:solidFill>
                <a:schemeClr val="bg1">
                  <a:lumMod val="75000"/>
                </a:schemeClr>
              </a:solidFill>
            </a:endParaRPr>
          </a:p>
          <a:p>
            <a:r>
              <a:rPr lang="en-US" i="1" dirty="0" smtClean="0">
                <a:solidFill>
                  <a:schemeClr val="bg1">
                    <a:lumMod val="75000"/>
                  </a:schemeClr>
                </a:solidFill>
              </a:rPr>
              <a:t>	</a:t>
            </a:r>
            <a:endParaRPr lang="en-US" i="1" dirty="0">
              <a:solidFill>
                <a:schemeClr val="bg1">
                  <a:lumMod val="75000"/>
                </a:schemeClr>
              </a:solidFill>
            </a:endParaRPr>
          </a:p>
          <a:p>
            <a:endParaRPr lang="en-US" i="1" dirty="0" smtClean="0">
              <a:solidFill>
                <a:schemeClr val="bg1">
                  <a:lumMod val="75000"/>
                </a:schemeClr>
              </a:solidFill>
            </a:endParaRPr>
          </a:p>
          <a:p>
            <a:endParaRPr lang="en-US" i="1" dirty="0">
              <a:solidFill>
                <a:schemeClr val="bg1">
                  <a:lumMod val="75000"/>
                </a:schemeClr>
              </a:solidFill>
            </a:endParaRPr>
          </a:p>
          <a:p>
            <a:endParaRPr lang="en-US" i="1" dirty="0" smtClean="0">
              <a:solidFill>
                <a:schemeClr val="bg1">
                  <a:lumMod val="75000"/>
                </a:schemeClr>
              </a:solidFill>
            </a:endParaRPr>
          </a:p>
          <a:p>
            <a:endParaRPr lang="en-US" i="1" dirty="0" smtClean="0">
              <a:solidFill>
                <a:schemeClr val="bg1">
                  <a:lumMod val="75000"/>
                </a:schemeClr>
              </a:solidFill>
            </a:endParaRPr>
          </a:p>
          <a:p>
            <a:endParaRPr lang="en-US" i="1" dirty="0">
              <a:solidFill>
                <a:schemeClr val="bg1">
                  <a:lumMod val="75000"/>
                </a:schemeClr>
              </a:solidFill>
            </a:endParaRPr>
          </a:p>
          <a:p>
            <a:r>
              <a:rPr lang="en-US" i="1" dirty="0" smtClean="0">
                <a:solidFill>
                  <a:schemeClr val="bg1">
                    <a:lumMod val="75000"/>
                  </a:schemeClr>
                </a:solidFill>
              </a:rPr>
              <a:t>Pictures </a:t>
            </a:r>
            <a:r>
              <a:rPr lang="en-US" i="1" dirty="0">
                <a:solidFill>
                  <a:schemeClr val="bg1">
                    <a:lumMod val="75000"/>
                  </a:schemeClr>
                </a:solidFill>
              </a:rPr>
              <a:t>courtesy of Google images</a:t>
            </a:r>
          </a:p>
        </p:txBody>
      </p:sp>
      <p:sp>
        <p:nvSpPr>
          <p:cNvPr id="11" name="TextBox 10"/>
          <p:cNvSpPr txBox="1"/>
          <p:nvPr/>
        </p:nvSpPr>
        <p:spPr>
          <a:xfrm>
            <a:off x="1142999" y="3836311"/>
            <a:ext cx="900439" cy="369332"/>
          </a:xfrm>
          <a:prstGeom prst="rect">
            <a:avLst/>
          </a:prstGeom>
          <a:noFill/>
        </p:spPr>
        <p:txBody>
          <a:bodyPr wrap="none" rtlCol="0">
            <a:spAutoFit/>
          </a:bodyPr>
          <a:lstStyle/>
          <a:p>
            <a:r>
              <a:rPr lang="en-US" dirty="0" smtClean="0"/>
              <a:t>Helpers</a:t>
            </a:r>
            <a:endParaRPr lang="en-US" dirty="0"/>
          </a:p>
        </p:txBody>
      </p:sp>
      <p:sp>
        <p:nvSpPr>
          <p:cNvPr id="12" name="TextBox 11"/>
          <p:cNvSpPr txBox="1"/>
          <p:nvPr/>
        </p:nvSpPr>
        <p:spPr>
          <a:xfrm>
            <a:off x="1018502" y="6212791"/>
            <a:ext cx="1448473" cy="369332"/>
          </a:xfrm>
          <a:prstGeom prst="rect">
            <a:avLst/>
          </a:prstGeom>
          <a:noFill/>
        </p:spPr>
        <p:txBody>
          <a:bodyPr wrap="none" rtlCol="0">
            <a:spAutoFit/>
          </a:bodyPr>
          <a:lstStyle/>
          <a:p>
            <a:r>
              <a:rPr lang="en-US" dirty="0" smtClean="0"/>
              <a:t>The Creatives</a:t>
            </a:r>
            <a:endParaRPr lang="en-US" dirty="0"/>
          </a:p>
        </p:txBody>
      </p:sp>
      <p:sp>
        <p:nvSpPr>
          <p:cNvPr id="13" name="TextBox 12"/>
          <p:cNvSpPr txBox="1"/>
          <p:nvPr/>
        </p:nvSpPr>
        <p:spPr>
          <a:xfrm>
            <a:off x="3352800" y="3836311"/>
            <a:ext cx="1947264" cy="369332"/>
          </a:xfrm>
          <a:prstGeom prst="rect">
            <a:avLst/>
          </a:prstGeom>
          <a:noFill/>
        </p:spPr>
        <p:txBody>
          <a:bodyPr wrap="none" rtlCol="0">
            <a:spAutoFit/>
          </a:bodyPr>
          <a:lstStyle/>
          <a:p>
            <a:r>
              <a:rPr lang="en-US" dirty="0" smtClean="0"/>
              <a:t>Hospitality&amp; Travel</a:t>
            </a:r>
            <a:endParaRPr lang="en-US" dirty="0"/>
          </a:p>
        </p:txBody>
      </p:sp>
      <p:sp>
        <p:nvSpPr>
          <p:cNvPr id="14" name="TextBox 13"/>
          <p:cNvSpPr txBox="1"/>
          <p:nvPr/>
        </p:nvSpPr>
        <p:spPr>
          <a:xfrm>
            <a:off x="6989850" y="3437389"/>
            <a:ext cx="1579087" cy="369332"/>
          </a:xfrm>
          <a:prstGeom prst="rect">
            <a:avLst/>
          </a:prstGeom>
          <a:noFill/>
        </p:spPr>
        <p:txBody>
          <a:bodyPr wrap="none" rtlCol="0">
            <a:spAutoFit/>
          </a:bodyPr>
          <a:lstStyle/>
          <a:p>
            <a:r>
              <a:rPr lang="en-US" dirty="0" smtClean="0"/>
              <a:t>It &amp; Office jobs</a:t>
            </a:r>
            <a:endParaRPr lang="en-US" dirty="0"/>
          </a:p>
        </p:txBody>
      </p:sp>
      <p:sp>
        <p:nvSpPr>
          <p:cNvPr id="15" name="TextBox 14"/>
          <p:cNvSpPr txBox="1"/>
          <p:nvPr/>
        </p:nvSpPr>
        <p:spPr>
          <a:xfrm>
            <a:off x="3998350" y="5911334"/>
            <a:ext cx="1495089" cy="369332"/>
          </a:xfrm>
          <a:prstGeom prst="rect">
            <a:avLst/>
          </a:prstGeom>
          <a:noFill/>
        </p:spPr>
        <p:txBody>
          <a:bodyPr wrap="none" rtlCol="0">
            <a:spAutoFit/>
          </a:bodyPr>
          <a:lstStyle/>
          <a:p>
            <a:r>
              <a:rPr lang="en-US" dirty="0" smtClean="0"/>
              <a:t>Animal Lovers</a:t>
            </a:r>
            <a:endParaRPr lang="en-US" dirty="0"/>
          </a:p>
        </p:txBody>
      </p:sp>
      <p:sp>
        <p:nvSpPr>
          <p:cNvPr id="16" name="TextBox 15"/>
          <p:cNvSpPr txBox="1"/>
          <p:nvPr/>
        </p:nvSpPr>
        <p:spPr>
          <a:xfrm>
            <a:off x="6912596" y="6135688"/>
            <a:ext cx="1973810" cy="369332"/>
          </a:xfrm>
          <a:prstGeom prst="rect">
            <a:avLst/>
          </a:prstGeom>
          <a:noFill/>
        </p:spPr>
        <p:txBody>
          <a:bodyPr wrap="none" rtlCol="0">
            <a:spAutoFit/>
          </a:bodyPr>
          <a:lstStyle/>
          <a:p>
            <a:r>
              <a:rPr lang="en-US" dirty="0" smtClean="0"/>
              <a:t>Trades &amp; Hands On</a:t>
            </a:r>
            <a:endParaRPr lang="en-US" dirty="0"/>
          </a:p>
        </p:txBody>
      </p:sp>
      <p:sp>
        <p:nvSpPr>
          <p:cNvPr id="17" name="TextBox 16"/>
          <p:cNvSpPr txBox="1"/>
          <p:nvPr/>
        </p:nvSpPr>
        <p:spPr>
          <a:xfrm>
            <a:off x="3749467" y="6311382"/>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264338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
            <a:ext cx="1620000" cy="1828801"/>
          </a:xfrm>
          <a:prstGeom prst="rect">
            <a:avLst/>
          </a:prstGeom>
          <a:noFill/>
          <a:ln>
            <a:noFill/>
          </a:ln>
          <a:extLst/>
        </p:spPr>
      </p:pic>
      <p:sp>
        <p:nvSpPr>
          <p:cNvPr id="3" name="Rectangle 2"/>
          <p:cNvSpPr/>
          <p:nvPr/>
        </p:nvSpPr>
        <p:spPr>
          <a:xfrm>
            <a:off x="1905000" y="914400"/>
            <a:ext cx="6781800" cy="6263253"/>
          </a:xfrm>
          <a:prstGeom prst="rect">
            <a:avLst/>
          </a:prstGeom>
        </p:spPr>
        <p:txBody>
          <a:bodyPr wrap="square">
            <a:spAutoFit/>
          </a:bodyPr>
          <a:lstStyle/>
          <a:p>
            <a:r>
              <a:rPr lang="en-US" sz="2400" b="1" dirty="0" smtClean="0"/>
              <a:t>Are you “Hands on”?</a:t>
            </a:r>
            <a:r>
              <a:rPr lang="en-US" sz="2400" dirty="0" smtClean="0"/>
              <a:t>    </a:t>
            </a:r>
          </a:p>
          <a:p>
            <a:r>
              <a:rPr lang="en-US" sz="2000" dirty="0" smtClean="0"/>
              <a:t>       </a:t>
            </a:r>
          </a:p>
          <a:p>
            <a:pPr marL="342900" indent="-342900">
              <a:buFont typeface="Wingdings" panose="05000000000000000000" pitchFamily="2" charset="2"/>
              <a:buChar char="ü"/>
            </a:pPr>
            <a:r>
              <a:rPr lang="en-US" sz="2000" dirty="0" smtClean="0"/>
              <a:t>Like tools</a:t>
            </a:r>
          </a:p>
          <a:p>
            <a:pPr marL="342900" indent="-342900">
              <a:buFont typeface="Wingdings" panose="05000000000000000000" pitchFamily="2" charset="2"/>
              <a:buChar char="ü"/>
            </a:pPr>
            <a:r>
              <a:rPr lang="en-US" sz="2000" dirty="0" smtClean="0"/>
              <a:t>Prefer working outdoors</a:t>
            </a:r>
          </a:p>
          <a:p>
            <a:pPr marL="342900" indent="-342900">
              <a:buFont typeface="Wingdings" panose="05000000000000000000" pitchFamily="2" charset="2"/>
              <a:buChar char="ü"/>
            </a:pPr>
            <a:r>
              <a:rPr lang="en-US" sz="2000" dirty="0" smtClean="0"/>
              <a:t>Getting your hands dirty</a:t>
            </a:r>
            <a:endParaRPr lang="en-US" sz="2000" dirty="0"/>
          </a:p>
          <a:p>
            <a:endParaRPr lang="en-US" sz="1400" dirty="0" smtClean="0"/>
          </a:p>
          <a:p>
            <a:pPr lvl="1"/>
            <a:r>
              <a:rPr lang="en-US" b="1" dirty="0" smtClean="0">
                <a:solidFill>
                  <a:schemeClr val="accent3">
                    <a:lumMod val="75000"/>
                  </a:schemeClr>
                </a:solidFill>
              </a:rPr>
              <a:t>Sounds </a:t>
            </a:r>
            <a:r>
              <a:rPr lang="en-US" b="1" dirty="0">
                <a:solidFill>
                  <a:schemeClr val="accent3">
                    <a:lumMod val="75000"/>
                  </a:schemeClr>
                </a:solidFill>
              </a:rPr>
              <a:t>like a trade is best suited to you</a:t>
            </a:r>
            <a:r>
              <a:rPr lang="en-US" b="1" dirty="0" smtClean="0">
                <a:solidFill>
                  <a:schemeClr val="accent3">
                    <a:lumMod val="75000"/>
                  </a:schemeClr>
                </a:solidFill>
              </a:rPr>
              <a:t>…</a:t>
            </a:r>
          </a:p>
          <a:p>
            <a:pPr lvl="1"/>
            <a:endParaRPr lang="en-US" sz="2000" b="1" dirty="0">
              <a:solidFill>
                <a:schemeClr val="accent3">
                  <a:lumMod val="75000"/>
                </a:schemeClr>
              </a:solidFill>
            </a:endParaRPr>
          </a:p>
          <a:p>
            <a:pPr marL="1200150" lvl="2" indent="-285750">
              <a:buFont typeface="Arial" panose="020B0604020202020204" pitchFamily="34" charset="0"/>
              <a:buChar char="•"/>
            </a:pPr>
            <a:r>
              <a:rPr lang="en-US" b="1" dirty="0"/>
              <a:t>Horticulture </a:t>
            </a:r>
            <a:endParaRPr lang="en-US" b="1" dirty="0" smtClean="0"/>
          </a:p>
          <a:p>
            <a:pPr marL="1200150" lvl="2" indent="-285750">
              <a:buFont typeface="Arial" panose="020B0604020202020204" pitchFamily="34" charset="0"/>
              <a:buChar char="•"/>
            </a:pPr>
            <a:r>
              <a:rPr lang="en-US" b="1" dirty="0" smtClean="0"/>
              <a:t>Warehousing/Transport </a:t>
            </a:r>
            <a:r>
              <a:rPr lang="en-US" b="1" dirty="0"/>
              <a:t>and Logistics</a:t>
            </a:r>
            <a:endParaRPr lang="en-US" sz="2000" b="1" dirty="0"/>
          </a:p>
          <a:p>
            <a:pPr marL="1200150" lvl="2" indent="-285750">
              <a:buFont typeface="Arial" panose="020B0604020202020204" pitchFamily="34" charset="0"/>
              <a:buChar char="•"/>
            </a:pPr>
            <a:r>
              <a:rPr lang="en-US" b="1" dirty="0"/>
              <a:t>Business/Operational Management</a:t>
            </a:r>
            <a:endParaRPr lang="en-US" sz="2000" b="1" dirty="0"/>
          </a:p>
          <a:p>
            <a:pPr marL="1200150" lvl="2" indent="-285750">
              <a:buFont typeface="Arial" panose="020B0604020202020204" pitchFamily="34" charset="0"/>
              <a:buChar char="•"/>
            </a:pPr>
            <a:r>
              <a:rPr lang="en-US" b="1" dirty="0"/>
              <a:t>OH&amp;S Officer </a:t>
            </a:r>
            <a:endParaRPr lang="en-US" sz="2000" b="1" dirty="0"/>
          </a:p>
          <a:p>
            <a:pPr marL="1200150" lvl="2" indent="-285750">
              <a:buFont typeface="Arial" panose="020B0604020202020204" pitchFamily="34" charset="0"/>
              <a:buChar char="•"/>
            </a:pPr>
            <a:r>
              <a:rPr lang="en-US" b="1" dirty="0"/>
              <a:t>Electrotechnology</a:t>
            </a:r>
            <a:endParaRPr lang="en-US" sz="2000" b="1" dirty="0"/>
          </a:p>
          <a:p>
            <a:pPr marL="1200150" lvl="2" indent="-285750">
              <a:buFont typeface="Arial" panose="020B0604020202020204" pitchFamily="34" charset="0"/>
              <a:buChar char="•"/>
            </a:pPr>
            <a:r>
              <a:rPr lang="en-US" b="1" dirty="0"/>
              <a:t>Building and Construction</a:t>
            </a:r>
            <a:endParaRPr lang="en-US" sz="2000" b="1" dirty="0"/>
          </a:p>
          <a:p>
            <a:pPr marL="1200150" lvl="2" indent="-285750">
              <a:buFont typeface="Arial" panose="020B0604020202020204" pitchFamily="34" charset="0"/>
              <a:buChar char="•"/>
            </a:pPr>
            <a:r>
              <a:rPr lang="en-US" b="1" dirty="0"/>
              <a:t>Civil Construction</a:t>
            </a:r>
            <a:endParaRPr lang="en-US" sz="2000" b="1" dirty="0"/>
          </a:p>
          <a:p>
            <a:pPr marL="1200150" lvl="2" indent="-285750">
              <a:buFont typeface="Arial" panose="020B0604020202020204" pitchFamily="34" charset="0"/>
              <a:buChar char="•"/>
            </a:pPr>
            <a:r>
              <a:rPr lang="en-US" b="1" dirty="0"/>
              <a:t>Landscaping				</a:t>
            </a:r>
            <a:endParaRPr lang="en-US" sz="2000" b="1" dirty="0"/>
          </a:p>
          <a:p>
            <a:pPr marL="1200150" lvl="2" indent="-285750">
              <a:buFont typeface="Arial" panose="020B0604020202020204" pitchFamily="34" charset="0"/>
              <a:buChar char="•"/>
            </a:pPr>
            <a:r>
              <a:rPr lang="en-US" b="1" dirty="0" smtClean="0"/>
              <a:t>Plumbing</a:t>
            </a:r>
          </a:p>
          <a:p>
            <a:pPr lvl="2"/>
            <a:endParaRPr lang="en-US" sz="2000" b="1" dirty="0"/>
          </a:p>
          <a:p>
            <a:r>
              <a:rPr lang="en-US" dirty="0" smtClean="0"/>
              <a:t>	</a:t>
            </a:r>
            <a:r>
              <a:rPr lang="en-US" b="1" dirty="0" smtClean="0">
                <a:solidFill>
                  <a:schemeClr val="accent3">
                    <a:lumMod val="75000"/>
                  </a:schemeClr>
                </a:solidFill>
              </a:rPr>
              <a:t>Consider doing an apprenticeship!</a:t>
            </a:r>
            <a:r>
              <a:rPr lang="en-AU" b="1" dirty="0">
                <a:solidFill>
                  <a:schemeClr val="accent2"/>
                </a:solidFill>
              </a:rPr>
              <a:t> </a:t>
            </a:r>
            <a:endParaRPr lang="en-AU" b="1" dirty="0" smtClean="0">
              <a:solidFill>
                <a:schemeClr val="accent2"/>
              </a:solidFill>
            </a:endParaRPr>
          </a:p>
          <a:p>
            <a:pPr algn="ctr"/>
            <a:endParaRPr lang="en-AU" b="1" dirty="0" smtClean="0">
              <a:solidFill>
                <a:schemeClr val="accent2"/>
              </a:solidFill>
            </a:endParaRPr>
          </a:p>
          <a:p>
            <a:pPr algn="ctr"/>
            <a:r>
              <a:rPr lang="en-AU" sz="900" b="1" dirty="0" smtClean="0">
                <a:solidFill>
                  <a:schemeClr val="accent2"/>
                </a:solidFill>
              </a:rPr>
              <a:t>Box </a:t>
            </a:r>
            <a:r>
              <a:rPr lang="en-AU" sz="900" b="1" dirty="0">
                <a:solidFill>
                  <a:schemeClr val="accent2"/>
                </a:solidFill>
              </a:rPr>
              <a:t>Hill Institute's Skills and Jobs Centres were supported by the Victorian Government</a:t>
            </a:r>
          </a:p>
          <a:p>
            <a:endParaRPr lang="en-US" b="1" dirty="0">
              <a:solidFill>
                <a:schemeClr val="accent3">
                  <a:lumMod val="75000"/>
                </a:schemeClr>
              </a:solidFill>
            </a:endParaRPr>
          </a:p>
        </p:txBody>
      </p:sp>
      <p:sp>
        <p:nvSpPr>
          <p:cNvPr id="5" name="Rectangle 4"/>
          <p:cNvSpPr/>
          <p:nvPr/>
        </p:nvSpPr>
        <p:spPr>
          <a:xfrm>
            <a:off x="235878" y="2590800"/>
            <a:ext cx="1992853" cy="246221"/>
          </a:xfrm>
          <a:prstGeom prst="rect">
            <a:avLst/>
          </a:prstGeom>
        </p:spPr>
        <p:txBody>
          <a:bodyPr wrap="none">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143810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54" y="967576"/>
            <a:ext cx="1404000" cy="1188000"/>
          </a:xfrm>
          <a:prstGeom prst="rect">
            <a:avLst/>
          </a:prstGeom>
          <a:noFill/>
          <a:ln>
            <a:noFill/>
          </a:ln>
          <a:extLst/>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227" y="2747622"/>
            <a:ext cx="2160000" cy="1944000"/>
          </a:xfrm>
          <a:prstGeom prst="rect">
            <a:avLst/>
          </a:prstGeom>
          <a:noFill/>
          <a:ln>
            <a:noFill/>
          </a:ln>
          <a:extLst/>
        </p:spPr>
      </p:pic>
      <p:sp>
        <p:nvSpPr>
          <p:cNvPr id="7" name="Rectangle 6"/>
          <p:cNvSpPr/>
          <p:nvPr/>
        </p:nvSpPr>
        <p:spPr>
          <a:xfrm>
            <a:off x="1828800" y="533400"/>
            <a:ext cx="3806427" cy="400110"/>
          </a:xfrm>
          <a:prstGeom prst="rect">
            <a:avLst/>
          </a:prstGeom>
        </p:spPr>
        <p:txBody>
          <a:bodyPr wrap="none">
            <a:spAutoFit/>
          </a:bodyPr>
          <a:lstStyle/>
          <a:p>
            <a:r>
              <a:rPr lang="en-US" sz="2000" b="1" dirty="0"/>
              <a:t>A Passion for Flare and Creativity?</a:t>
            </a:r>
            <a:endParaRPr lang="en-US" sz="2000" dirty="0"/>
          </a:p>
        </p:txBody>
      </p:sp>
      <p:sp>
        <p:nvSpPr>
          <p:cNvPr id="8" name="Rectangle 7"/>
          <p:cNvSpPr/>
          <p:nvPr/>
        </p:nvSpPr>
        <p:spPr>
          <a:xfrm>
            <a:off x="2133600" y="979230"/>
            <a:ext cx="5943600" cy="4555093"/>
          </a:xfrm>
          <a:prstGeom prst="rect">
            <a:avLst/>
          </a:prstGeom>
        </p:spPr>
        <p:txBody>
          <a:bodyPr wrap="square">
            <a:spAutoFit/>
          </a:bodyPr>
          <a:lstStyle/>
          <a:p>
            <a:pPr marL="285750" indent="-285750">
              <a:buFont typeface="Wingdings" panose="05000000000000000000" pitchFamily="2" charset="2"/>
              <a:buChar char="ü"/>
            </a:pPr>
            <a:r>
              <a:rPr lang="en-US" sz="2400" dirty="0"/>
              <a:t>Like to create and </a:t>
            </a:r>
            <a:r>
              <a:rPr lang="en-US" sz="2400" dirty="0" smtClean="0"/>
              <a:t>design</a:t>
            </a:r>
            <a:endParaRPr lang="en-US" sz="2400" dirty="0"/>
          </a:p>
          <a:p>
            <a:pPr marL="285750" lvl="0" indent="-285750">
              <a:buFont typeface="Wingdings" panose="05000000000000000000" pitchFamily="2" charset="2"/>
              <a:buChar char="ü"/>
            </a:pPr>
            <a:r>
              <a:rPr lang="en-US" sz="2400" dirty="0"/>
              <a:t>Be a “tradie” but not get your hands </a:t>
            </a:r>
            <a:r>
              <a:rPr lang="en-US" sz="2400" dirty="0" smtClean="0"/>
              <a:t>dirty</a:t>
            </a:r>
            <a:endParaRPr lang="en-US" sz="2400" dirty="0"/>
          </a:p>
          <a:p>
            <a:pPr marL="285750" lvl="0" indent="-285750">
              <a:buFont typeface="Wingdings" panose="05000000000000000000" pitchFamily="2" charset="2"/>
              <a:buChar char="ü"/>
            </a:pPr>
            <a:r>
              <a:rPr lang="en-US" sz="2400" dirty="0"/>
              <a:t>Have a “passion for fashion” and the current </a:t>
            </a:r>
            <a:r>
              <a:rPr lang="en-US" sz="2400" dirty="0" smtClean="0"/>
              <a:t>trends</a:t>
            </a:r>
            <a:endParaRPr lang="en-US" sz="2400" dirty="0"/>
          </a:p>
          <a:p>
            <a:pPr marL="285750" lvl="0" indent="-285750">
              <a:buFont typeface="Wingdings" panose="05000000000000000000" pitchFamily="2" charset="2"/>
              <a:buChar char="ü"/>
            </a:pPr>
            <a:r>
              <a:rPr lang="en-US" sz="2400" dirty="0"/>
              <a:t>Enjoy colour, flare and the latest ‘</a:t>
            </a:r>
            <a:r>
              <a:rPr lang="en-US" sz="2400" dirty="0" smtClean="0"/>
              <a:t>edge”</a:t>
            </a:r>
            <a:endParaRPr lang="en-US" sz="2400" dirty="0"/>
          </a:p>
          <a:p>
            <a:pPr lvl="1"/>
            <a:endParaRPr lang="en-US" b="1" dirty="0" smtClean="0"/>
          </a:p>
          <a:p>
            <a:pPr lvl="1"/>
            <a:endParaRPr lang="en-US" b="1" dirty="0" smtClean="0"/>
          </a:p>
          <a:p>
            <a:pPr lvl="1"/>
            <a:endParaRPr lang="en-US" b="1" dirty="0"/>
          </a:p>
          <a:p>
            <a:pPr lvl="1"/>
            <a:r>
              <a:rPr lang="en-US" b="1" dirty="0" smtClean="0">
                <a:solidFill>
                  <a:schemeClr val="accent3">
                    <a:lumMod val="75000"/>
                  </a:schemeClr>
                </a:solidFill>
              </a:rPr>
              <a:t>Have </a:t>
            </a:r>
            <a:r>
              <a:rPr lang="en-US" b="1" dirty="0">
                <a:solidFill>
                  <a:schemeClr val="accent3">
                    <a:lumMod val="75000"/>
                  </a:schemeClr>
                </a:solidFill>
              </a:rPr>
              <a:t>you considered</a:t>
            </a:r>
            <a:r>
              <a:rPr lang="en-US" b="1" dirty="0" smtClean="0">
                <a:solidFill>
                  <a:schemeClr val="accent3">
                    <a:lumMod val="75000"/>
                  </a:schemeClr>
                </a:solidFill>
              </a:rPr>
              <a:t>:</a:t>
            </a:r>
          </a:p>
          <a:p>
            <a:pPr lvl="1"/>
            <a:endParaRPr lang="en-US" dirty="0"/>
          </a:p>
          <a:p>
            <a:pPr marL="1200150" lvl="2" indent="-285750">
              <a:buFont typeface="Arial" panose="020B0604020202020204" pitchFamily="34" charset="0"/>
              <a:buChar char="•"/>
            </a:pPr>
            <a:r>
              <a:rPr lang="en-US" sz="2000" b="1" dirty="0"/>
              <a:t>Hair and Beauty</a:t>
            </a:r>
          </a:p>
          <a:p>
            <a:pPr marL="1200150" lvl="2" indent="-285750">
              <a:buFont typeface="Arial" panose="020B0604020202020204" pitchFamily="34" charset="0"/>
              <a:buChar char="•"/>
            </a:pPr>
            <a:r>
              <a:rPr lang="en-US" sz="2000" b="1" dirty="0"/>
              <a:t>Floristry</a:t>
            </a:r>
          </a:p>
          <a:p>
            <a:pPr marL="1200150" lvl="2" indent="-285750">
              <a:buFont typeface="Arial" panose="020B0604020202020204" pitchFamily="34" charset="0"/>
              <a:buChar char="•"/>
            </a:pPr>
            <a:r>
              <a:rPr lang="en-US" sz="2000" b="1" dirty="0" smtClean="0"/>
              <a:t>Graphic Design</a:t>
            </a:r>
          </a:p>
          <a:p>
            <a:pPr marL="1200150" lvl="2" indent="-285750">
              <a:buFont typeface="Arial" panose="020B0604020202020204" pitchFamily="34" charset="0"/>
              <a:buChar char="•"/>
            </a:pPr>
            <a:r>
              <a:rPr lang="en-US" sz="2000" b="1" dirty="0" smtClean="0"/>
              <a:t>Interior </a:t>
            </a:r>
            <a:r>
              <a:rPr lang="en-US" sz="2000" b="1" dirty="0"/>
              <a:t>Design?</a:t>
            </a:r>
          </a:p>
        </p:txBody>
      </p:sp>
      <p:sp>
        <p:nvSpPr>
          <p:cNvPr id="4" name="Rectangle 3"/>
          <p:cNvSpPr/>
          <p:nvPr/>
        </p:nvSpPr>
        <p:spPr>
          <a:xfrm>
            <a:off x="2170121" y="62484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5" name="TextBox 4"/>
          <p:cNvSpPr txBox="1"/>
          <p:nvPr/>
        </p:nvSpPr>
        <p:spPr>
          <a:xfrm>
            <a:off x="5802374" y="4876800"/>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413233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1836000" cy="1296000"/>
          </a:xfrm>
          <a:prstGeom prst="rect">
            <a:avLst/>
          </a:prstGeom>
          <a:noFill/>
          <a:ln>
            <a:noFill/>
          </a:ln>
          <a:extLst/>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1979"/>
            <a:ext cx="1548000" cy="1080000"/>
          </a:xfrm>
          <a:prstGeom prst="rect">
            <a:avLst/>
          </a:prstGeom>
          <a:noFill/>
          <a:ln>
            <a:noFill/>
          </a:ln>
          <a:extLst/>
        </p:spPr>
      </p:pic>
      <p:sp>
        <p:nvSpPr>
          <p:cNvPr id="6" name="Rectangle 5"/>
          <p:cNvSpPr>
            <a:spLocks noChangeArrowheads="1"/>
          </p:cNvSpPr>
          <p:nvPr/>
        </p:nvSpPr>
        <p:spPr bwMode="auto">
          <a:xfrm>
            <a:off x="2385397" y="461979"/>
            <a:ext cx="31149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effectLst/>
                <a:latin typeface="Cambria" pitchFamily="18" charset="0"/>
                <a:ea typeface="Times New Roman" pitchFamily="18" charset="0"/>
                <a:cs typeface="Times New Roman" pitchFamily="18" charset="0"/>
              </a:rPr>
              <a:t>How can I help you?</a:t>
            </a:r>
            <a:r>
              <a:rPr kumimoji="0" lang="en-US" altLang="en-US" sz="1400" b="1" i="0" u="none" strike="noStrike" cap="none" normalizeH="0" baseline="0" dirty="0" smtClean="0">
                <a:ln>
                  <a:noFill/>
                </a:ln>
                <a:effectLst/>
                <a:latin typeface="Cambria" pitchFamily="18" charset="0"/>
                <a:ea typeface="Times New Roman" pitchFamily="18" charset="0"/>
                <a:cs typeface="Times New Roman" pitchFamily="18" charset="0"/>
              </a:rPr>
              <a:t>	</a:t>
            </a:r>
            <a:r>
              <a:rPr kumimoji="0" lang="en-US" altLang="en-US" sz="1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1367491" y="899241"/>
            <a:ext cx="628248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Want to change someone's life?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Wanting to work with people that are in need?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Are you a caring and nurturing person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Have personal experiences and just want to help others?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752600" y="2453513"/>
            <a:ext cx="4572000" cy="4001095"/>
          </a:xfrm>
          <a:prstGeom prst="rect">
            <a:avLst/>
          </a:prstGeom>
        </p:spPr>
        <p:txBody>
          <a:bodyPr>
            <a:spAutoFit/>
          </a:bodyPr>
          <a:lstStyle/>
          <a:p>
            <a:pPr lvl="0"/>
            <a:r>
              <a:rPr lang="en-US" b="1" i="1" dirty="0" smtClean="0">
                <a:solidFill>
                  <a:schemeClr val="accent3">
                    <a:lumMod val="75000"/>
                  </a:schemeClr>
                </a:solidFill>
              </a:rPr>
              <a:t>A career in the community sector sounds like it’s the place for you!</a:t>
            </a:r>
          </a:p>
          <a:p>
            <a:pPr lvl="0"/>
            <a:endParaRPr lang="en-US" sz="2000" dirty="0" smtClean="0">
              <a:solidFill>
                <a:schemeClr val="accent3">
                  <a:lumMod val="75000"/>
                </a:schemeClr>
              </a:solidFill>
            </a:endParaRPr>
          </a:p>
          <a:p>
            <a:pPr marL="1200150" lvl="2" indent="-285750">
              <a:buFont typeface="Arial" panose="020B0604020202020204" pitchFamily="34" charset="0"/>
              <a:buChar char="•"/>
            </a:pPr>
            <a:r>
              <a:rPr lang="en-US" b="1" dirty="0" smtClean="0"/>
              <a:t>Health and Fitness</a:t>
            </a:r>
          </a:p>
          <a:p>
            <a:pPr marL="1200150" lvl="2" indent="-285750">
              <a:buFont typeface="Arial" panose="020B0604020202020204" pitchFamily="34" charset="0"/>
              <a:buChar char="•"/>
            </a:pPr>
            <a:r>
              <a:rPr lang="en-US" b="1" dirty="0" smtClean="0"/>
              <a:t>Working with the elderly</a:t>
            </a:r>
          </a:p>
          <a:p>
            <a:pPr marL="1200150" lvl="2" indent="-285750">
              <a:buFont typeface="Arial" panose="020B0604020202020204" pitchFamily="34" charset="0"/>
              <a:buChar char="•"/>
            </a:pPr>
            <a:r>
              <a:rPr lang="en-US" b="1" dirty="0" smtClean="0"/>
              <a:t>Counselling </a:t>
            </a:r>
            <a:r>
              <a:rPr lang="en-US" b="1" dirty="0" smtClean="0"/>
              <a:t>&amp; social </a:t>
            </a:r>
            <a:r>
              <a:rPr lang="en-US" b="1" dirty="0" smtClean="0"/>
              <a:t>work</a:t>
            </a:r>
          </a:p>
          <a:p>
            <a:pPr marL="1200150" lvl="2" indent="-285750">
              <a:buFont typeface="Arial" panose="020B0604020202020204" pitchFamily="34" charset="0"/>
              <a:buChar char="•"/>
            </a:pPr>
            <a:r>
              <a:rPr lang="en-US" b="1" dirty="0" smtClean="0"/>
              <a:t>C</a:t>
            </a:r>
            <a:r>
              <a:rPr lang="en-US" b="1" dirty="0" smtClean="0"/>
              <a:t>hildren’s services</a:t>
            </a:r>
            <a:endParaRPr lang="en-US" b="1" dirty="0" smtClean="0"/>
          </a:p>
          <a:p>
            <a:pPr marL="1200150" lvl="2" indent="-285750">
              <a:buFont typeface="Arial" panose="020B0604020202020204" pitchFamily="34" charset="0"/>
              <a:buChar char="•"/>
            </a:pPr>
            <a:r>
              <a:rPr lang="en-US" b="1" dirty="0" smtClean="0"/>
              <a:t>Working with </a:t>
            </a:r>
            <a:r>
              <a:rPr lang="en-US" b="1" dirty="0" smtClean="0"/>
              <a:t>youth</a:t>
            </a:r>
            <a:endParaRPr lang="en-US" b="1" dirty="0" smtClean="0"/>
          </a:p>
          <a:p>
            <a:pPr marL="1200150" lvl="2" indent="-285750">
              <a:buFont typeface="Arial" panose="020B0604020202020204" pitchFamily="34" charset="0"/>
              <a:buChar char="•"/>
            </a:pPr>
            <a:r>
              <a:rPr lang="en-US" b="1" dirty="0" smtClean="0"/>
              <a:t>T</a:t>
            </a:r>
            <a:r>
              <a:rPr lang="en-US" b="1" dirty="0" smtClean="0"/>
              <a:t>eaching</a:t>
            </a:r>
            <a:endParaRPr lang="en-US" b="1" dirty="0" smtClean="0"/>
          </a:p>
          <a:p>
            <a:pPr marL="1200150" lvl="2" indent="-285750">
              <a:buFont typeface="Arial" panose="020B0604020202020204" pitchFamily="34" charset="0"/>
              <a:buChar char="•"/>
            </a:pPr>
            <a:r>
              <a:rPr lang="en-US" b="1" dirty="0" smtClean="0"/>
              <a:t>Nursing and health services</a:t>
            </a:r>
          </a:p>
          <a:p>
            <a:pPr marL="1200150" lvl="2" indent="-285750">
              <a:buFont typeface="Arial" panose="020B0604020202020204" pitchFamily="34" charset="0"/>
              <a:buChar char="•"/>
            </a:pPr>
            <a:r>
              <a:rPr lang="en-US" b="1" dirty="0" smtClean="0"/>
              <a:t>Providing quality customer service</a:t>
            </a:r>
          </a:p>
          <a:p>
            <a:pPr marL="1200150" lvl="2" indent="-285750">
              <a:buFont typeface="Arial" panose="020B0604020202020204" pitchFamily="34" charset="0"/>
              <a:buChar char="•"/>
            </a:pPr>
            <a:r>
              <a:rPr lang="en-US" b="1" dirty="0" smtClean="0"/>
              <a:t>Working with people with a disability</a:t>
            </a:r>
            <a:endParaRPr lang="en-US" b="1" dirty="0"/>
          </a:p>
        </p:txBody>
      </p:sp>
      <p:sp>
        <p:nvSpPr>
          <p:cNvPr id="4" name="Rectangle 3"/>
          <p:cNvSpPr/>
          <p:nvPr/>
        </p:nvSpPr>
        <p:spPr>
          <a:xfrm>
            <a:off x="2057400" y="6502353"/>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5" name="TextBox 4"/>
          <p:cNvSpPr txBox="1"/>
          <p:nvPr/>
        </p:nvSpPr>
        <p:spPr>
          <a:xfrm>
            <a:off x="325309" y="4572600"/>
            <a:ext cx="1992853" cy="246221"/>
          </a:xfrm>
          <a:prstGeom prst="rect">
            <a:avLst/>
          </a:prstGeom>
          <a:noFill/>
        </p:spPr>
        <p:txBody>
          <a:bodyPr wrap="none" rtlCol="0">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234312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9205" y="-398113"/>
            <a:ext cx="838344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en-US" altLang="en-US" sz="2400" b="1" dirty="0">
              <a:solidFill>
                <a:srgbClr val="0000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Who doesn’t like food and travel?</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altLang="en-US" sz="2000" b="1" dirty="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Thought about being the next Master Chef?</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Want to improve your already impressive culinary skills?</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Wanted to work behind a bar or in gaming and just don</a:t>
            </a:r>
            <a:r>
              <a:rPr kumimoji="0" lang="en-US" alt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t know where to start?</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Prefer to cook dessert?</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Love to travel and see the world?</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b="0" i="0" u="none" strike="noStrike" cap="none" normalizeH="0" baseline="0" dirty="0" smtClean="0">
                <a:ln>
                  <a:noFill/>
                </a:ln>
                <a:solidFill>
                  <a:srgbClr val="000000"/>
                </a:solidFill>
                <a:effectLst/>
                <a:ea typeface="Times New Roman" pitchFamily="18" charset="0"/>
                <a:cs typeface="Arial" pitchFamily="34" charset="0"/>
              </a:rPr>
              <a:t>Want to feel worldly but not leave your seat?</a:t>
            </a:r>
            <a:endParaRPr kumimoji="0" lang="en-US" altLang="en-US"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b="0" i="0" u="none" strike="noStrike" cap="none" normalizeH="0" baseline="0" dirty="0" smtClean="0">
              <a:ln>
                <a:noFill/>
              </a:ln>
              <a:solidFill>
                <a:schemeClr val="tx1"/>
              </a:solidFill>
              <a:effectLst/>
              <a:cs typeface="Arial" pitchFamily="34" charset="0"/>
            </a:endParaRPr>
          </a:p>
        </p:txBody>
      </p:sp>
      <p:pic>
        <p:nvPicPr>
          <p:cNvPr id="20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1714500" cy="1800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417991" y="3076545"/>
            <a:ext cx="55272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altLang="en-US" sz="2000" b="0" i="0" u="none" strike="noStrike" cap="none" normalizeH="0" baseline="0" dirty="0" smtClean="0">
                <a:ln>
                  <a:noFill/>
                </a:ln>
                <a:solidFill>
                  <a:schemeClr val="accent3">
                    <a:lumMod val="75000"/>
                  </a:schemeClr>
                </a:solidFill>
                <a:effectLst/>
                <a:latin typeface="Calibri" pitchFamily="34" charset="0"/>
                <a:ea typeface="Times New Roman" pitchFamily="18" charset="0"/>
                <a:cs typeface="Times New Roman" pitchFamily="18" charset="0"/>
              </a:rPr>
              <a:t>A career in Hospitality or Tourism could be for you!</a:t>
            </a:r>
            <a:endParaRPr kumimoji="0" lang="en-US" altLang="en-US" sz="20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4" name="TextBox 3"/>
          <p:cNvSpPr txBox="1"/>
          <p:nvPr/>
        </p:nvSpPr>
        <p:spPr>
          <a:xfrm>
            <a:off x="2743200" y="4024312"/>
            <a:ext cx="2838790" cy="2031325"/>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Commercial cookery</a:t>
            </a:r>
          </a:p>
          <a:p>
            <a:pPr marL="285750" indent="-285750">
              <a:buFont typeface="Arial" panose="020B0604020202020204" pitchFamily="34" charset="0"/>
              <a:buChar char="•"/>
            </a:pPr>
            <a:r>
              <a:rPr lang="en-US" b="1" dirty="0" smtClean="0"/>
              <a:t>Patisserie</a:t>
            </a:r>
          </a:p>
          <a:p>
            <a:pPr marL="285750" indent="-285750">
              <a:buFont typeface="Arial" panose="020B0604020202020204" pitchFamily="34" charset="0"/>
              <a:buChar char="•"/>
            </a:pPr>
            <a:r>
              <a:rPr lang="en-US" b="1" dirty="0" smtClean="0"/>
              <a:t>Hospitality worker</a:t>
            </a:r>
          </a:p>
          <a:p>
            <a:pPr marL="285750" indent="-285750">
              <a:buFont typeface="Arial" panose="020B0604020202020204" pitchFamily="34" charset="0"/>
              <a:buChar char="•"/>
            </a:pPr>
            <a:r>
              <a:rPr lang="en-US" b="1" dirty="0" smtClean="0"/>
              <a:t>Hospitality Management</a:t>
            </a:r>
          </a:p>
          <a:p>
            <a:pPr marL="285750" indent="-285750">
              <a:buFont typeface="Arial" panose="020B0604020202020204" pitchFamily="34" charset="0"/>
              <a:buChar char="•"/>
            </a:pPr>
            <a:r>
              <a:rPr lang="en-US" b="1" dirty="0" smtClean="0"/>
              <a:t>Event Management</a:t>
            </a:r>
          </a:p>
          <a:p>
            <a:pPr marL="285750" indent="-285750">
              <a:buFont typeface="Arial" panose="020B0604020202020204" pitchFamily="34" charset="0"/>
              <a:buChar char="•"/>
            </a:pPr>
            <a:r>
              <a:rPr lang="en-US" b="1" dirty="0" smtClean="0"/>
              <a:t>Travel &amp; Tours Officer</a:t>
            </a:r>
          </a:p>
          <a:p>
            <a:pPr marL="285750" indent="-285750">
              <a:buFont typeface="Arial" panose="020B0604020202020204" pitchFamily="34" charset="0"/>
              <a:buChar char="•"/>
            </a:pPr>
            <a:endParaRPr lang="en-US" dirty="0"/>
          </a:p>
        </p:txBody>
      </p:sp>
      <p:sp>
        <p:nvSpPr>
          <p:cNvPr id="5" name="Rectangle 4"/>
          <p:cNvSpPr/>
          <p:nvPr/>
        </p:nvSpPr>
        <p:spPr>
          <a:xfrm>
            <a:off x="2247900" y="6400800"/>
            <a:ext cx="4572000" cy="230832"/>
          </a:xfrm>
          <a:prstGeom prst="rect">
            <a:avLst/>
          </a:prstGeom>
        </p:spPr>
        <p:txBody>
          <a:bodyPr>
            <a:spAutoFit/>
          </a:bodyPr>
          <a:lstStyle/>
          <a:p>
            <a:r>
              <a:rPr lang="en-AU" sz="900" b="1" dirty="0">
                <a:solidFill>
                  <a:schemeClr val="accent2"/>
                </a:solidFill>
              </a:rPr>
              <a:t>Box Hill Institute's Skills and Jobs Centres were supported by the Victorian Government</a:t>
            </a:r>
          </a:p>
        </p:txBody>
      </p:sp>
      <p:sp>
        <p:nvSpPr>
          <p:cNvPr id="6" name="Rectangle 5"/>
          <p:cNvSpPr/>
          <p:nvPr/>
        </p:nvSpPr>
        <p:spPr>
          <a:xfrm>
            <a:off x="502920" y="5039387"/>
            <a:ext cx="1992853" cy="246221"/>
          </a:xfrm>
          <a:prstGeom prst="rect">
            <a:avLst/>
          </a:prstGeom>
        </p:spPr>
        <p:txBody>
          <a:bodyPr wrap="none">
            <a:spAutoFit/>
          </a:bodyPr>
          <a:lstStyle/>
          <a:p>
            <a:r>
              <a:rPr lang="en-US" sz="1000" i="1" dirty="0">
                <a:solidFill>
                  <a:schemeClr val="bg1">
                    <a:lumMod val="75000"/>
                  </a:schemeClr>
                </a:solidFill>
              </a:rPr>
              <a:t>Pictures courtesy of Google images</a:t>
            </a:r>
            <a:endParaRPr lang="en-US" sz="1000" i="1" dirty="0">
              <a:solidFill>
                <a:schemeClr val="bg1">
                  <a:lumMod val="75000"/>
                </a:schemeClr>
              </a:solidFill>
            </a:endParaRPr>
          </a:p>
        </p:txBody>
      </p:sp>
    </p:spTree>
    <p:extLst>
      <p:ext uri="{BB962C8B-B14F-4D97-AF65-F5344CB8AC3E}">
        <p14:creationId xmlns:p14="http://schemas.microsoft.com/office/powerpoint/2010/main" val="35040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5660</TotalTime>
  <Words>2030</Words>
  <Application>Microsoft Office PowerPoint</Application>
  <PresentationFormat>On-screen Show (4:3)</PresentationFormat>
  <Paragraphs>374</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Career Topics </vt:lpstr>
      <vt:lpstr>PowerPoint Presentation</vt:lpstr>
      <vt:lpstr>PowerPoint Presentation</vt:lpstr>
      <vt:lpstr>What Career would I suit?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IT &amp; Programming Jobs</vt:lpstr>
      <vt:lpstr>PowerPoint Presentation</vt:lpstr>
      <vt:lpstr>PowerPoint Presentation</vt:lpstr>
      <vt:lpstr>PowerPoint Presentation</vt:lpstr>
      <vt:lpstr>Career Pathways</vt:lpstr>
      <vt:lpstr>PowerPoint Presentation</vt:lpstr>
      <vt:lpstr>PowerPoint Presentation</vt:lpstr>
    </vt:vector>
  </TitlesOfParts>
  <Company>Box Hill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Naishadh Gadani</dc:creator>
  <cp:lastModifiedBy>Cherie Ward</cp:lastModifiedBy>
  <cp:revision>334</cp:revision>
  <dcterms:created xsi:type="dcterms:W3CDTF">2016-06-28T00:56:57Z</dcterms:created>
  <dcterms:modified xsi:type="dcterms:W3CDTF">2017-07-13T00:38:11Z</dcterms:modified>
</cp:coreProperties>
</file>